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52"/>
      <p:bold r:id="rId53"/>
      <p:italic r:id="rId54"/>
      <p:boldItalic r:id="rId55"/>
    </p:embeddedFont>
    <p:embeddedFont>
      <p:font typeface="Montserrat Light" panose="00000400000000000000" pitchFamily="2" charset="-52"/>
      <p:regular r:id="rId56"/>
      <p:bold r:id="rId57"/>
      <p:italic r:id="rId58"/>
      <p:boldItalic r:id="rId59"/>
    </p:embeddedFont>
    <p:embeddedFont>
      <p:font typeface="Montserrat Medium" panose="00000600000000000000" pitchFamily="2" charset="-52"/>
      <p:regular r:id="rId60"/>
      <p:bold r:id="rId61"/>
      <p:italic r:id="rId62"/>
      <p:boldItalic r:id="rId63"/>
    </p:embeddedFont>
    <p:embeddedFont>
      <p:font typeface="Prata" panose="020B0604020202020204" charset="-52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4511c0e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4511c0e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4511c0e6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4511c0e6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4511c0e6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4511c0e6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4511c0e6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4511c0e6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48ab8dee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48ab8dee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4a07ac20c_1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f4a07ac20c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48ab8dee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48ab8dee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48ab8de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48ab8dee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4a07ac20c_1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f4a07ac20c_1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48ab8dee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48ab8dee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48ab8dee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48ab8dee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4511c0e6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4511c0e6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48ab8dee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a48ab8dee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48ab8dee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48ab8dee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48ab8dee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48ab8dee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48ab8de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a48ab8de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48ab8dee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48ab8dee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48ab8dee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a48ab8dee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48ab8dee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a48ab8dee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48ab8dee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48ab8dee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4a07ac20c_1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f4a07ac20c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6b04efe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a6b04efe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48ab8de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48ab8de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6b04efe5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a6b04efe5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6b04efe5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a6b04efe5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6b04efe5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6b04efe5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6b04efe5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a6b04efe5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f4a07ac20c_1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2f4a07ac20c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55e04c0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a55e04c0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9d2c7ec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99d2c7ec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9d2c7ec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99d2c7ec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9d2c7ec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99d2c7ec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9d2c7ecb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9d2c7ecb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4a07ac20c_1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f4a07ac20c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9d2c7ec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9d2c7ecb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9d2c7ecb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9d2c7ecb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4a07ac20c_1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f4a07ac20c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64f021e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a64f021e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64f021e0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a64f021e0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64f021e0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a64f021e0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64f021e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64f021e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a64f021e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a64f021e0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64f021e0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a64f021e0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4a07ac20c_1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f4a07ac20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4a07ac20c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f4a07ac20c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4a07ac20c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f4a07ac20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4511c0e6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4511c0e6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4a07ac20c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f4a07ac20c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>
            <a:spLocks noGrp="1"/>
          </p:cNvSpPr>
          <p:nvPr>
            <p:ph type="pic" idx="2"/>
          </p:nvPr>
        </p:nvSpPr>
        <p:spPr>
          <a:xfrm>
            <a:off x="788633" y="1076434"/>
            <a:ext cx="2990634" cy="299063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0" name="Google Shape;80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>
            <a:spLocks noGrp="1"/>
          </p:cNvSpPr>
          <p:nvPr>
            <p:ph type="pic" idx="2"/>
          </p:nvPr>
        </p:nvSpPr>
        <p:spPr>
          <a:xfrm>
            <a:off x="689150" y="1600200"/>
            <a:ext cx="1794052" cy="129301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23"/>
          <p:cNvSpPr>
            <a:spLocks noGrp="1"/>
          </p:cNvSpPr>
          <p:nvPr>
            <p:ph type="pic" idx="3"/>
          </p:nvPr>
        </p:nvSpPr>
        <p:spPr>
          <a:xfrm>
            <a:off x="2679699" y="1600200"/>
            <a:ext cx="1794052" cy="129301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23"/>
          <p:cNvSpPr>
            <a:spLocks noGrp="1"/>
          </p:cNvSpPr>
          <p:nvPr>
            <p:ph type="pic" idx="4"/>
          </p:nvPr>
        </p:nvSpPr>
        <p:spPr>
          <a:xfrm>
            <a:off x="4670248" y="1600200"/>
            <a:ext cx="1794052" cy="129301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23"/>
          <p:cNvSpPr>
            <a:spLocks noGrp="1"/>
          </p:cNvSpPr>
          <p:nvPr>
            <p:ph type="pic" idx="5"/>
          </p:nvPr>
        </p:nvSpPr>
        <p:spPr>
          <a:xfrm>
            <a:off x="6660797" y="1600200"/>
            <a:ext cx="1794052" cy="129301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04" name="Google Shape;104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>
            <a:spLocks noGrp="1"/>
          </p:cNvSpPr>
          <p:nvPr>
            <p:ph type="pic" idx="2"/>
          </p:nvPr>
        </p:nvSpPr>
        <p:spPr>
          <a:xfrm>
            <a:off x="5953125" y="638175"/>
            <a:ext cx="2524125" cy="3867150"/>
          </a:xfrm>
          <a:prstGeom prst="roundRect">
            <a:avLst>
              <a:gd name="adj" fmla="val 9497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10" name="Google Shape;110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>
            <a:spLocks noGrp="1"/>
          </p:cNvSpPr>
          <p:nvPr>
            <p:ph type="pic" idx="2"/>
          </p:nvPr>
        </p:nvSpPr>
        <p:spPr>
          <a:xfrm>
            <a:off x="571500" y="2571749"/>
            <a:ext cx="8001000" cy="1933576"/>
          </a:xfrm>
          <a:prstGeom prst="roundRect">
            <a:avLst>
              <a:gd name="adj" fmla="val 1272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16" name="Google Shape;116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5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>
            <a:spLocks noGrp="1"/>
          </p:cNvSpPr>
          <p:nvPr>
            <p:ph type="pic" idx="2"/>
          </p:nvPr>
        </p:nvSpPr>
        <p:spPr>
          <a:xfrm>
            <a:off x="5756274" y="914400"/>
            <a:ext cx="1606550" cy="3317660"/>
          </a:xfrm>
          <a:prstGeom prst="roundRect">
            <a:avLst>
              <a:gd name="adj" fmla="val 13697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22" name="Google Shape;122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>
            <a:spLocks noGrp="1"/>
          </p:cNvSpPr>
          <p:nvPr>
            <p:ph type="pic" idx="2"/>
          </p:nvPr>
        </p:nvSpPr>
        <p:spPr>
          <a:xfrm>
            <a:off x="1005607" y="902970"/>
            <a:ext cx="4381733" cy="3337560"/>
          </a:xfrm>
          <a:prstGeom prst="roundRect">
            <a:avLst>
              <a:gd name="adj" fmla="val 4942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28" name="Google Shape;128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>
            <a:spLocks noGrp="1"/>
          </p:cNvSpPr>
          <p:nvPr>
            <p:ph type="pic" idx="2"/>
          </p:nvPr>
        </p:nvSpPr>
        <p:spPr>
          <a:xfrm>
            <a:off x="3263251" y="819150"/>
            <a:ext cx="4839350" cy="3200400"/>
          </a:xfrm>
          <a:prstGeom prst="roundRect">
            <a:avLst>
              <a:gd name="adj" fmla="val 2113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34" name="Google Shape;134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>
            <a:hlinkClick r:id="rId5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custom">
  <p:cSld name="PPTMON custom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377606" y="5155087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>
            <a:hlinkClick r:id="rId4"/>
          </p:cNvPr>
          <p:cNvSpPr txBox="1"/>
          <p:nvPr/>
        </p:nvSpPr>
        <p:spPr>
          <a:xfrm>
            <a:off x="3086991" y="5123337"/>
            <a:ext cx="139769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du.fstec.ru/threat-secti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service.securitm.ru/bdu" TargetMode="Externa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60769944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rmativ.kontur.ru/document?moduleId=9&amp;documentId=35920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t.gov.ru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apec.mitre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asis-open.org/cti/stix/v2.1/os/stix-v2.1-os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appsec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we.mitre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350"/>
            <a:ext cx="4184951" cy="40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/>
        </p:nvSpPr>
        <p:spPr>
          <a:xfrm>
            <a:off x="3942475" y="1473260"/>
            <a:ext cx="53913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Анализ методики моделирования угроз ФСТЭК России от 5 февраля 2021 г. Обзор мирового опыта. Какие существуют базы данных угроз, атак, уязвимостей</a:t>
            </a:r>
            <a:endParaRPr sz="20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8388" y="777913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863" y="3081850"/>
            <a:ext cx="2381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00" y="76200"/>
            <a:ext cx="8203949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6976" r="6994" b="59709"/>
          <a:stretch/>
        </p:blipFill>
        <p:spPr>
          <a:xfrm>
            <a:off x="66350" y="66775"/>
            <a:ext cx="4323726" cy="23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l="8471" t="40293" r="5521" b="2069"/>
          <a:stretch/>
        </p:blipFill>
        <p:spPr>
          <a:xfrm>
            <a:off x="4443575" y="1010275"/>
            <a:ext cx="4601975" cy="37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cxnSp>
        <p:nvCxnSpPr>
          <p:cNvPr id="281" name="Google Shape;281;p42"/>
          <p:cNvCxnSpPr/>
          <p:nvPr/>
        </p:nvCxnSpPr>
        <p:spPr>
          <a:xfrm>
            <a:off x="947712" y="1408598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42"/>
          <p:cNvSpPr txBox="1"/>
          <p:nvPr/>
        </p:nvSpPr>
        <p:spPr>
          <a:xfrm>
            <a:off x="947700" y="471925"/>
            <a:ext cx="7402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3. Определение негативных последствий от реализации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83" name="Google Shape;283;p42"/>
          <p:cNvSpPr/>
          <p:nvPr/>
        </p:nvSpPr>
        <p:spPr>
          <a:xfrm>
            <a:off x="1016275" y="1537075"/>
            <a:ext cx="73470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Какой бизнес-ущерб будет получен, если систему взломают?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3524200" y="2332250"/>
            <a:ext cx="48390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"/>
              <a:buChar char="●"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Утечка персональных данных влечет штрафы и нарушение прав граждан</a:t>
            </a:r>
            <a:endParaRPr sz="1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"/>
              <a:buChar char="●"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Атака на систему управления нефтепроводом - разлив нефти и экологическая катастрофа</a:t>
            </a:r>
            <a:endParaRPr sz="1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"/>
              <a:buChar char="●"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Взлом банковской системы - хищение денег и потеря репутации</a:t>
            </a:r>
            <a:endParaRPr sz="1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5" y="2237875"/>
            <a:ext cx="2609401" cy="241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cxnSp>
        <p:nvCxnSpPr>
          <p:cNvPr id="291" name="Google Shape;291;p43"/>
          <p:cNvCxnSpPr/>
          <p:nvPr/>
        </p:nvCxnSpPr>
        <p:spPr>
          <a:xfrm>
            <a:off x="947712" y="1278548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" name="Google Shape;292;p43"/>
          <p:cNvSpPr txBox="1"/>
          <p:nvPr/>
        </p:nvSpPr>
        <p:spPr>
          <a:xfrm>
            <a:off x="883375" y="423200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4. Определение возможных объектов воздействия угроз безопасности информации.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947700" y="1432450"/>
            <a:ext cx="7248600" cy="2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Какие конкретно объекты воздействия атакуют хакеры, чтобы причинить ущерб?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Объекты воздействия - информационные ресурсы и компоненты систем и сетей, несанкционированный доступ к которым или воздействие на которые в ходе реализации угроз безопасности информации может привести к негативным последствиям.</a:t>
            </a: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/>
        </p:nvSpPr>
        <p:spPr>
          <a:xfrm>
            <a:off x="689750" y="1238925"/>
            <a:ext cx="4233300" cy="3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Информация, которая содержится в системах и сетях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Программно-аппаратные средства обработки и хранения информации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Программные средства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Машинные носители информации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Телекоммуникационное оборудование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Средства защиты информации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Пользователи и их учетные записи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825000" y="492525"/>
            <a:ext cx="37470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Виды объектов воздействия</a:t>
            </a:r>
            <a:endParaRPr sz="2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00" name="Google Shape;30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4837150" y="492525"/>
            <a:ext cx="4165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Виды негативных последствий</a:t>
            </a:r>
            <a:endParaRPr sz="2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t="27181" r="7986" b="13870"/>
          <a:stretch/>
        </p:blipFill>
        <p:spPr>
          <a:xfrm>
            <a:off x="318550" y="3601525"/>
            <a:ext cx="548700" cy="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4572000" y="1238925"/>
            <a:ext cx="423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Утечка конфиденциальной информации, несанкционированный доступ к ней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Отказ в обслуживании компонентов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Несанкционированная модификация или подмена защищаемой информации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Montserrat Light"/>
              <a:buChar char="●"/>
            </a:pPr>
            <a:r>
              <a:rPr lang="ko" sz="17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Незаконное использование ресурсов</a:t>
            </a: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5" y="294225"/>
            <a:ext cx="8223949" cy="41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4">
            <a:alphaModFix/>
          </a:blip>
          <a:srcRect l="1531" r="4501"/>
          <a:stretch/>
        </p:blipFill>
        <p:spPr>
          <a:xfrm>
            <a:off x="861200" y="152400"/>
            <a:ext cx="74291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/>
          <p:nvPr/>
        </p:nvSpPr>
        <p:spPr>
          <a:xfrm>
            <a:off x="629420" y="1937161"/>
            <a:ext cx="483000" cy="1933500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4EEE5"/>
                </a:solidFill>
                <a:latin typeface="Prata"/>
                <a:ea typeface="Prata"/>
                <a:cs typeface="Prata"/>
                <a:sym typeface="Prata"/>
              </a:rPr>
              <a:t>5.1</a:t>
            </a:r>
            <a:endParaRPr sz="1500" dirty="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3344266" y="1937161"/>
            <a:ext cx="483000" cy="1933500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4EEE5"/>
                </a:solidFill>
                <a:latin typeface="Prata"/>
                <a:ea typeface="Prata"/>
                <a:cs typeface="Prata"/>
                <a:sym typeface="Prata"/>
              </a:rPr>
              <a:t>5.2</a:t>
            </a:r>
            <a:endParaRPr sz="1500" dirty="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4" name="Google Shape;324;p47"/>
          <p:cNvSpPr/>
          <p:nvPr/>
        </p:nvSpPr>
        <p:spPr>
          <a:xfrm>
            <a:off x="6117022" y="1766108"/>
            <a:ext cx="483000" cy="1933500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F4EEE5"/>
                </a:solidFill>
                <a:latin typeface="Prata"/>
                <a:ea typeface="Prata"/>
                <a:cs typeface="Prata"/>
                <a:sym typeface="Prata"/>
              </a:rPr>
              <a:t>5.3</a:t>
            </a:r>
            <a:endParaRPr sz="1500" dirty="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1358799" y="421193"/>
            <a:ext cx="67056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 Оценка возможности реализации (возникновения) угроз безопасности информации и определение их актуальности</a:t>
            </a:r>
            <a:endParaRPr sz="21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1170533" y="2319458"/>
            <a:ext cx="20577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Определение источников угроз безопасности информации</a:t>
            </a:r>
            <a:endParaRPr dirty="0"/>
          </a:p>
        </p:txBody>
      </p:sp>
      <p:sp>
        <p:nvSpPr>
          <p:cNvPr id="327" name="Google Shape;327;p47"/>
          <p:cNvSpPr/>
          <p:nvPr/>
        </p:nvSpPr>
        <p:spPr>
          <a:xfrm>
            <a:off x="3943294" y="2184511"/>
            <a:ext cx="20577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Оценка способов реализации (возникновения) угроз </a:t>
            </a:r>
            <a:endParaRPr dirty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безопасности информации</a:t>
            </a:r>
            <a:endParaRPr dirty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6716050" y="2158358"/>
            <a:ext cx="20577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Оценка актуальности угроз безопасности информации</a:t>
            </a:r>
            <a:endParaRPr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cxnSp>
        <p:nvCxnSpPr>
          <p:cNvPr id="335" name="Google Shape;335;p48"/>
          <p:cNvCxnSpPr/>
          <p:nvPr/>
        </p:nvCxnSpPr>
        <p:spPr>
          <a:xfrm>
            <a:off x="947712" y="1278548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6" name="Google Shape;336;p48"/>
          <p:cNvSpPr txBox="1"/>
          <p:nvPr/>
        </p:nvSpPr>
        <p:spPr>
          <a:xfrm>
            <a:off x="883375" y="423200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5.1 Определение источников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947700" y="1915675"/>
            <a:ext cx="7248600" cy="2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Уровни возможностей нарушителей: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600"/>
              <a:buFont typeface="Prata"/>
              <a:buChar char="●"/>
            </a:pPr>
            <a:r>
              <a:rPr lang="ko" sz="16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Н1  —  базовые возможности по реализации угроз безопасности информации</a:t>
            </a:r>
            <a:endParaRPr sz="16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600"/>
              <a:buFont typeface="Prata"/>
              <a:buChar char="●"/>
            </a:pPr>
            <a:r>
              <a:rPr lang="ko" sz="16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Н2 — базовые повышенные возможности по реализации угроз безопасности информации</a:t>
            </a:r>
            <a:endParaRPr sz="16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600"/>
              <a:buFont typeface="Prata"/>
              <a:buChar char="●"/>
            </a:pPr>
            <a:r>
              <a:rPr lang="ko" sz="16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Н3 — средние возможности по реализации угроз безопасности информации </a:t>
            </a:r>
            <a:endParaRPr sz="16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600"/>
              <a:buFont typeface="Prata"/>
              <a:buChar char="●"/>
            </a:pPr>
            <a:r>
              <a:rPr lang="ko" sz="16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Н4 — высокие возможности по реализации угроз безопасности информации </a:t>
            </a:r>
            <a:endParaRPr sz="16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2632875" y="1373913"/>
            <a:ext cx="3736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КТО может атаковать систему?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344" name="Google Shape;344;p49"/>
          <p:cNvSpPr txBox="1"/>
          <p:nvPr/>
        </p:nvSpPr>
        <p:spPr>
          <a:xfrm>
            <a:off x="2761925" y="565975"/>
            <a:ext cx="3242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Виды нарушителей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1291325" y="1653650"/>
            <a:ext cx="14706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Внешние</a:t>
            </a:r>
            <a:endParaRPr sz="18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46" name="Google Shape;346;p49"/>
          <p:cNvSpPr txBox="1"/>
          <p:nvPr/>
        </p:nvSpPr>
        <p:spPr>
          <a:xfrm>
            <a:off x="5857025" y="1653650"/>
            <a:ext cx="1833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Внутренние</a:t>
            </a:r>
            <a:endParaRPr sz="18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347" name="Google Shape;347;p49"/>
          <p:cNvCxnSpPr>
            <a:stCxn id="344" idx="2"/>
            <a:endCxn id="345" idx="0"/>
          </p:cNvCxnSpPr>
          <p:nvPr/>
        </p:nvCxnSpPr>
        <p:spPr>
          <a:xfrm flipH="1">
            <a:off x="2026475" y="1004575"/>
            <a:ext cx="2356500" cy="6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49"/>
          <p:cNvCxnSpPr>
            <a:stCxn id="344" idx="2"/>
            <a:endCxn id="346" idx="0"/>
          </p:cNvCxnSpPr>
          <p:nvPr/>
        </p:nvCxnSpPr>
        <p:spPr>
          <a:xfrm>
            <a:off x="4382975" y="1004575"/>
            <a:ext cx="2390700" cy="6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49"/>
          <p:cNvSpPr txBox="1"/>
          <p:nvPr/>
        </p:nvSpPr>
        <p:spPr>
          <a:xfrm>
            <a:off x="549775" y="2098200"/>
            <a:ext cx="2791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Нарушители, не имеющие прав доступа в контролируемую зону и (или) полномочий по доступу к информационным ресурсам и компонентам систем и сетей, требующим авторизации</a:t>
            </a:r>
            <a:endParaRPr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5377925" y="2207650"/>
            <a:ext cx="2791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Нарушители, имеющие права доступа в контролируемую зону и (или) полномочия по автоматизированному доступу к информационным ресурсам и компонентам систем и сетей</a:t>
            </a:r>
            <a:endParaRPr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cxnSp>
        <p:nvCxnSpPr>
          <p:cNvPr id="160" name="Google Shape;160;p32"/>
          <p:cNvCxnSpPr/>
          <p:nvPr/>
        </p:nvCxnSpPr>
        <p:spPr>
          <a:xfrm>
            <a:off x="3952875" y="1326687"/>
            <a:ext cx="0" cy="24900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32"/>
          <p:cNvSpPr txBox="1"/>
          <p:nvPr/>
        </p:nvSpPr>
        <p:spPr>
          <a:xfrm>
            <a:off x="777575" y="2177375"/>
            <a:ext cx="29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Что такое модель угроз?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4572000" y="1869418"/>
            <a:ext cx="35910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Модель угроз - это документ, назначение которого - определить угрозы, актуальные для конкретной системы. 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75" y="152401"/>
            <a:ext cx="7501774" cy="473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01" y="152400"/>
            <a:ext cx="7881600" cy="46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cxnSp>
        <p:nvCxnSpPr>
          <p:cNvPr id="370" name="Google Shape;370;p52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p52"/>
          <p:cNvSpPr txBox="1"/>
          <p:nvPr/>
        </p:nvSpPr>
        <p:spPr>
          <a:xfrm>
            <a:off x="894000" y="340395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5.2 Оценка способов реализации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72" name="Google Shape;372;p52"/>
          <p:cNvSpPr txBox="1"/>
          <p:nvPr/>
        </p:nvSpPr>
        <p:spPr>
          <a:xfrm>
            <a:off x="1591375" y="2458475"/>
            <a:ext cx="641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КАК ИМЕННО хакеры могут атаковать систему?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cxnSp>
        <p:nvCxnSpPr>
          <p:cNvPr id="378" name="Google Shape;378;p53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53"/>
          <p:cNvSpPr txBox="1"/>
          <p:nvPr/>
        </p:nvSpPr>
        <p:spPr>
          <a:xfrm>
            <a:off x="894000" y="305075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5.2 Оценка способов реализации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795775" y="1113263"/>
            <a:ext cx="7248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Способы реализации угроз безопасности информации:</a:t>
            </a:r>
            <a:endParaRPr sz="1700" b="1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81" name="Google Shape;381;p53"/>
          <p:cNvSpPr txBox="1"/>
          <p:nvPr/>
        </p:nvSpPr>
        <p:spPr>
          <a:xfrm>
            <a:off x="894000" y="1808175"/>
            <a:ext cx="6426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2) внедрение вредоносного ПО</a:t>
            </a:r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894000" y="2136600"/>
            <a:ext cx="735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3) использование недекларированных возможностей ПО</a:t>
            </a:r>
            <a:endParaRPr/>
          </a:p>
        </p:txBody>
      </p:sp>
      <p:sp>
        <p:nvSpPr>
          <p:cNvPr id="383" name="Google Shape;383;p53"/>
          <p:cNvSpPr txBox="1"/>
          <p:nvPr/>
        </p:nvSpPr>
        <p:spPr>
          <a:xfrm>
            <a:off x="894000" y="2411800"/>
            <a:ext cx="6426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4) установка программных закладок</a:t>
            </a:r>
            <a:endParaRPr/>
          </a:p>
        </p:txBody>
      </p:sp>
      <p:sp>
        <p:nvSpPr>
          <p:cNvPr id="384" name="Google Shape;384;p53"/>
          <p:cNvSpPr txBox="1"/>
          <p:nvPr/>
        </p:nvSpPr>
        <p:spPr>
          <a:xfrm>
            <a:off x="894000" y="2700200"/>
            <a:ext cx="6426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5) использование скрытых каналов</a:t>
            </a:r>
            <a:endParaRPr/>
          </a:p>
        </p:txBody>
      </p:sp>
      <p:sp>
        <p:nvSpPr>
          <p:cNvPr id="385" name="Google Shape;385;p53"/>
          <p:cNvSpPr txBox="1"/>
          <p:nvPr/>
        </p:nvSpPr>
        <p:spPr>
          <a:xfrm>
            <a:off x="894000" y="3377713"/>
            <a:ext cx="7860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7) нарушение безопасности при поставках программных услуг по установке, настройке, испытаниям</a:t>
            </a: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894000" y="3983025"/>
            <a:ext cx="7423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8) ошибочные действия в ходе создания и эксплуатации систем и сетей</a:t>
            </a:r>
            <a:endParaRPr/>
          </a:p>
        </p:txBody>
      </p:sp>
      <p:sp>
        <p:nvSpPr>
          <p:cNvPr id="387" name="Google Shape;387;p53"/>
          <p:cNvSpPr txBox="1"/>
          <p:nvPr/>
        </p:nvSpPr>
        <p:spPr>
          <a:xfrm>
            <a:off x="894000" y="3046263"/>
            <a:ext cx="6426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6) перехват побочных электромагнитных излучений</a:t>
            </a:r>
            <a:endParaRPr/>
          </a:p>
        </p:txBody>
      </p:sp>
      <p:sp>
        <p:nvSpPr>
          <p:cNvPr id="388" name="Google Shape;388;p53"/>
          <p:cNvSpPr txBox="1"/>
          <p:nvPr/>
        </p:nvSpPr>
        <p:spPr>
          <a:xfrm>
            <a:off x="894000" y="1489988"/>
            <a:ext cx="620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1) использование уязвимостей в ПО и настройках сети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cxnSp>
        <p:nvCxnSpPr>
          <p:cNvPr id="394" name="Google Shape;394;p54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54"/>
          <p:cNvSpPr txBox="1"/>
          <p:nvPr/>
        </p:nvSpPr>
        <p:spPr>
          <a:xfrm>
            <a:off x="894000" y="305075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5.2 Оценка способов реализации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96" name="Google Shape;396;p54"/>
          <p:cNvSpPr txBox="1"/>
          <p:nvPr/>
        </p:nvSpPr>
        <p:spPr>
          <a:xfrm>
            <a:off x="1538300" y="1690150"/>
            <a:ext cx="52824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"Точки входа" для атак (интерфейсы):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Prata"/>
              <a:buChar char="●"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Сетевые подключения (интернет, Wi-Fi)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Prata"/>
              <a:buChar char="●"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Веб-интерфейсы и порталы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Prata"/>
              <a:buChar char="●"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USB-порты для флешек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Prata"/>
              <a:buChar char="●"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Интерфейсы администрирования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700"/>
              <a:buFont typeface="Prata"/>
              <a:buChar char="●"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Физический доступ к серверам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cxnSp>
        <p:nvCxnSpPr>
          <p:cNvPr id="402" name="Google Shape;402;p55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3" name="Google Shape;403;p55"/>
          <p:cNvSpPr txBox="1"/>
          <p:nvPr/>
        </p:nvSpPr>
        <p:spPr>
          <a:xfrm>
            <a:off x="894000" y="305075"/>
            <a:ext cx="7356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5.3 Оценка актуальности угроз безопасности информации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1143725" y="2346625"/>
            <a:ext cx="7356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= [нарушитель (источник угрозы); объекты воздействия; способы реализации угроз; негативные последствия].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1430325" y="1265225"/>
            <a:ext cx="641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Какие угрозы РЕАЛЬНО опасны для нашей системы?</a:t>
            </a:r>
            <a:endParaRPr sz="17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25" y="2400300"/>
            <a:ext cx="6477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9300"/>
            <a:ext cx="8708601" cy="4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98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 txBox="1">
            <a:spLocks noGrp="1"/>
          </p:cNvSpPr>
          <p:nvPr>
            <p:ph type="sldNum" idx="12"/>
          </p:nvPr>
        </p:nvSpPr>
        <p:spPr>
          <a:xfrm>
            <a:off x="8506649" y="4729025"/>
            <a:ext cx="59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25" y="55775"/>
            <a:ext cx="7794125" cy="502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58"/>
          <p:cNvGrpSpPr/>
          <p:nvPr/>
        </p:nvGrpSpPr>
        <p:grpSpPr>
          <a:xfrm>
            <a:off x="3781329" y="1647581"/>
            <a:ext cx="291393" cy="291179"/>
            <a:chOff x="4111648" y="901350"/>
            <a:chExt cx="388524" cy="388239"/>
          </a:xfrm>
        </p:grpSpPr>
        <p:sp>
          <p:nvSpPr>
            <p:cNvPr id="426" name="Google Shape;426;p58"/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/>
              <a:ahLst/>
              <a:cxnLst/>
              <a:rect l="l" t="t" r="r" b="b"/>
              <a:pathLst>
                <a:path w="142875" h="161925" extrusionOk="0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/>
              <a:ahLst/>
              <a:cxnLst/>
              <a:rect l="l" t="t" r="r" b="b"/>
              <a:pathLst>
                <a:path w="76200" h="57150" extrusionOk="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432" name="Google Shape;432;p58"/>
          <p:cNvGrpSpPr/>
          <p:nvPr/>
        </p:nvGrpSpPr>
        <p:grpSpPr>
          <a:xfrm>
            <a:off x="3779226" y="3205411"/>
            <a:ext cx="295599" cy="291751"/>
            <a:chOff x="4107647" y="4896992"/>
            <a:chExt cx="394132" cy="389001"/>
          </a:xfrm>
        </p:grpSpPr>
        <p:sp>
          <p:nvSpPr>
            <p:cNvPr id="433" name="Google Shape;433;p58"/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/>
              <a:ahLst/>
              <a:cxnLst/>
              <a:rect l="l" t="t" r="r" b="b"/>
              <a:pathLst>
                <a:path w="123825" h="76200" extrusionOk="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/>
              <a:ahLst/>
              <a:cxnLst/>
              <a:rect l="l" t="t" r="r" b="b"/>
              <a:pathLst>
                <a:path w="123825" h="76200" extrusionOk="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/>
              <a:ahLst/>
              <a:cxnLst/>
              <a:rect l="l" t="t" r="r" b="b"/>
              <a:pathLst>
                <a:path w="152400" h="133350" extrusionOk="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/>
              <a:ahLst/>
              <a:cxnLst/>
              <a:rect l="l" t="t" r="r" b="b"/>
              <a:pathLst>
                <a:path w="161925" h="257175" extrusionOk="0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/>
              <a:ahLst/>
              <a:cxnLst/>
              <a:rect l="l" t="t" r="r" b="b"/>
              <a:pathLst>
                <a:path w="266700" h="123825" extrusionOk="0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441" name="Google Shape;441;p58"/>
          <p:cNvSpPr txBox="1"/>
          <p:nvPr/>
        </p:nvSpPr>
        <p:spPr>
          <a:xfrm>
            <a:off x="657632" y="2571759"/>
            <a:ext cx="23382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Базовая модель угроз - необходимый инструмент при выборе защитных решений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58"/>
          <p:cNvSpPr txBox="1"/>
          <p:nvPr/>
        </p:nvSpPr>
        <p:spPr>
          <a:xfrm>
            <a:off x="657625" y="857600"/>
            <a:ext cx="27057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Подводя итоги методики моделирования угроз ФСТЭК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43" name="Google Shape;44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pic>
        <p:nvPicPr>
          <p:cNvPr id="444" name="Google Shape;4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050" y="857589"/>
            <a:ext cx="4764375" cy="311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cxnSp>
        <p:nvCxnSpPr>
          <p:cNvPr id="450" name="Google Shape;450;p59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59"/>
          <p:cNvSpPr txBox="1"/>
          <p:nvPr/>
        </p:nvSpPr>
        <p:spPr>
          <a:xfrm>
            <a:off x="894000" y="522725"/>
            <a:ext cx="735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Зарубежные модели угроз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3213825" y="1379850"/>
            <a:ext cx="2555700" cy="23838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3700088" y="2213850"/>
            <a:ext cx="163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Зарубежные модели угроз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9"/>
          <p:cNvSpPr/>
          <p:nvPr/>
        </p:nvSpPr>
        <p:spPr>
          <a:xfrm rot="-5400000">
            <a:off x="2370850" y="1256400"/>
            <a:ext cx="789300" cy="1036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2364100" y="1632150"/>
            <a:ext cx="802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59"/>
          <p:cNvSpPr/>
          <p:nvPr/>
        </p:nvSpPr>
        <p:spPr>
          <a:xfrm rot="5400000">
            <a:off x="6056050" y="1301100"/>
            <a:ext cx="789300" cy="1036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9"/>
          <p:cNvSpPr txBox="1"/>
          <p:nvPr/>
        </p:nvSpPr>
        <p:spPr>
          <a:xfrm>
            <a:off x="6049300" y="1676850"/>
            <a:ext cx="802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PASTA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9"/>
          <p:cNvSpPr/>
          <p:nvPr/>
        </p:nvSpPr>
        <p:spPr>
          <a:xfrm rot="-5400000">
            <a:off x="2254150" y="2557950"/>
            <a:ext cx="789300" cy="1036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9"/>
          <p:cNvSpPr txBox="1"/>
          <p:nvPr/>
        </p:nvSpPr>
        <p:spPr>
          <a:xfrm>
            <a:off x="2189050" y="2933700"/>
            <a:ext cx="91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OCTAVE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9"/>
          <p:cNvSpPr/>
          <p:nvPr/>
        </p:nvSpPr>
        <p:spPr>
          <a:xfrm rot="5400000">
            <a:off x="6048300" y="2557950"/>
            <a:ext cx="789300" cy="1036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9"/>
          <p:cNvSpPr txBox="1"/>
          <p:nvPr/>
        </p:nvSpPr>
        <p:spPr>
          <a:xfrm>
            <a:off x="5977100" y="2826000"/>
            <a:ext cx="1036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NIST SP 800-30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9"/>
          <p:cNvSpPr/>
          <p:nvPr/>
        </p:nvSpPr>
        <p:spPr>
          <a:xfrm rot="10800000">
            <a:off x="3842025" y="3923100"/>
            <a:ext cx="1299300" cy="827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4056950" y="4182175"/>
            <a:ext cx="91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OWASP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cxnSp>
        <p:nvCxnSpPr>
          <p:cNvPr id="168" name="Google Shape;168;p33"/>
          <p:cNvCxnSpPr/>
          <p:nvPr/>
        </p:nvCxnSpPr>
        <p:spPr>
          <a:xfrm>
            <a:off x="3943000" y="992200"/>
            <a:ext cx="9900" cy="28245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33"/>
          <p:cNvSpPr txBox="1"/>
          <p:nvPr/>
        </p:nvSpPr>
        <p:spPr>
          <a:xfrm>
            <a:off x="756100" y="1500875"/>
            <a:ext cx="29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Зачем нужна модель угроз?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572000" y="1192918"/>
            <a:ext cx="35910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Необходимо заранее оценивать реальные риски и выстраивать эффективную защиту - не наугад, а с пониманием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675" y="2729525"/>
            <a:ext cx="4161694" cy="18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cxnSp>
        <p:nvCxnSpPr>
          <p:cNvPr id="469" name="Google Shape;469;p60"/>
          <p:cNvCxnSpPr/>
          <p:nvPr/>
        </p:nvCxnSpPr>
        <p:spPr>
          <a:xfrm flipH="1">
            <a:off x="4200825" y="1348162"/>
            <a:ext cx="4500" cy="33594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0" name="Google Shape;470;p60"/>
          <p:cNvSpPr txBox="1"/>
          <p:nvPr/>
        </p:nvSpPr>
        <p:spPr>
          <a:xfrm>
            <a:off x="3573450" y="510400"/>
            <a:ext cx="1997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STRIDE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561150" y="1262243"/>
            <a:ext cx="3591000" cy="3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Аббревиатура от шести категорий угроз в модели моделирования угроз. Разработана Microsoft в 1999 году. 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Цель: структурировать процесс определения угроз, чтобы в нём участвовали не только специалисты по безопасности, но и разработчики, архитекторы и аналитики.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72" name="Google Shape;472;p60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925" y="1620238"/>
            <a:ext cx="4337225" cy="24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cxnSp>
        <p:nvCxnSpPr>
          <p:cNvPr id="479" name="Google Shape;479;p61"/>
          <p:cNvCxnSpPr/>
          <p:nvPr/>
        </p:nvCxnSpPr>
        <p:spPr>
          <a:xfrm flipH="1">
            <a:off x="4200825" y="1348162"/>
            <a:ext cx="4500" cy="33594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0" name="Google Shape;480;p61"/>
          <p:cNvSpPr txBox="1"/>
          <p:nvPr/>
        </p:nvSpPr>
        <p:spPr>
          <a:xfrm>
            <a:off x="3573450" y="510400"/>
            <a:ext cx="1997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PASTA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561150" y="1262243"/>
            <a:ext cx="3591000" cy="3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Этапы PASTA: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1.	Определение целей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2.	Определение технического объёма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3.	Декомпозиция и анализ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4.	Анализ угроз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5.	Анализ уязвимостей и слабых мест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6.	Моделирование и симуляция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7.	Анализ воздействия рисков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82" name="Google Shape;482;p61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25" y="1465450"/>
            <a:ext cx="3934150" cy="26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cxnSp>
        <p:nvCxnSpPr>
          <p:cNvPr id="489" name="Google Shape;489;p62"/>
          <p:cNvCxnSpPr/>
          <p:nvPr/>
        </p:nvCxnSpPr>
        <p:spPr>
          <a:xfrm flipH="1">
            <a:off x="4200825" y="1348162"/>
            <a:ext cx="4500" cy="33594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0" name="Google Shape;490;p62"/>
          <p:cNvSpPr txBox="1"/>
          <p:nvPr/>
        </p:nvSpPr>
        <p:spPr>
          <a:xfrm>
            <a:off x="3573450" y="510400"/>
            <a:ext cx="1997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OCTAVE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1" name="Google Shape;491;p62"/>
          <p:cNvSpPr txBox="1"/>
          <p:nvPr/>
        </p:nvSpPr>
        <p:spPr>
          <a:xfrm>
            <a:off x="518200" y="1481281"/>
            <a:ext cx="35910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OCTAVE предполагает три фазы анализа: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1.	Разработка профиля угроз, связанных с активом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2.	Идентификация инфраструктурных уязвимостей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3.	Разработка стратегии и планов безопасности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92" name="Google Shape;492;p62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925" y="1603951"/>
            <a:ext cx="4071450" cy="25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499" name="Google Shape;499;p63"/>
          <p:cNvSpPr txBox="1"/>
          <p:nvPr/>
        </p:nvSpPr>
        <p:spPr>
          <a:xfrm>
            <a:off x="3148375" y="510400"/>
            <a:ext cx="2706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NIST SP 800-30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0" name="Google Shape;500;p63"/>
          <p:cNvSpPr txBox="1"/>
          <p:nvPr/>
        </p:nvSpPr>
        <p:spPr>
          <a:xfrm>
            <a:off x="2776500" y="1702456"/>
            <a:ext cx="3591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Стандарт Национального института стандартов и технологий (NIST). 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Это часть серии NIST 800, которая направлена на обеспечение безопасности информационных систем и сетей.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01" name="Google Shape;501;p63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/>
          <p:nvPr/>
        </p:nvSpPr>
        <p:spPr>
          <a:xfrm>
            <a:off x="1219199" y="424818"/>
            <a:ext cx="6705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Базы угроз, атак и уязвимостей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Отечественный опыт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07" name="Google Shape;507;p64"/>
          <p:cNvSpPr/>
          <p:nvPr/>
        </p:nvSpPr>
        <p:spPr>
          <a:xfrm>
            <a:off x="2081090" y="1432464"/>
            <a:ext cx="678656" cy="3123334"/>
          </a:xfrm>
          <a:custGeom>
            <a:avLst/>
            <a:gdLst/>
            <a:ahLst/>
            <a:cxnLst/>
            <a:rect l="l" t="t" r="r" b="b"/>
            <a:pathLst>
              <a:path w="904875" h="4248150" extrusionOk="0">
                <a:moveTo>
                  <a:pt x="50006" y="50006"/>
                </a:moveTo>
                <a:cubicBezTo>
                  <a:pt x="537972" y="509207"/>
                  <a:pt x="856869" y="1269016"/>
                  <a:pt x="856869" y="2128742"/>
                </a:cubicBezTo>
                <a:cubicBezTo>
                  <a:pt x="856869" y="2988469"/>
                  <a:pt x="537972" y="3748183"/>
                  <a:pt x="50006" y="4207383"/>
                </a:cubicBezTo>
              </a:path>
            </a:pathLst>
          </a:custGeom>
          <a:noFill/>
          <a:ln w="66675" cap="flat" cmpd="sng">
            <a:solidFill>
              <a:srgbClr val="4A424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8" name="Google Shape;508;p64"/>
          <p:cNvSpPr/>
          <p:nvPr/>
        </p:nvSpPr>
        <p:spPr>
          <a:xfrm>
            <a:off x="1983067" y="1334966"/>
            <a:ext cx="704908" cy="704908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09" name="Google Shape;509;p64"/>
          <p:cNvSpPr/>
          <p:nvPr/>
        </p:nvSpPr>
        <p:spPr>
          <a:xfrm>
            <a:off x="2335520" y="2209128"/>
            <a:ext cx="705000" cy="7050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2335520" y="3083290"/>
            <a:ext cx="704908" cy="704908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983067" y="3957451"/>
            <a:ext cx="704908" cy="704908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604975" y="2039875"/>
            <a:ext cx="1730400" cy="17247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4EEE5"/>
                </a:solidFill>
                <a:latin typeface="Prata"/>
                <a:ea typeface="Prata"/>
                <a:cs typeface="Prata"/>
                <a:sym typeface="Prata"/>
              </a:rPr>
              <a:t>Отечественные базы </a:t>
            </a: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2840650" y="1397800"/>
            <a:ext cx="48798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База данных угроз безопасности информации (БДУ) от ФСТЭК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3165478" y="2470585"/>
            <a:ext cx="4759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Идентификация угроз по базам ФСБ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3102428" y="3320431"/>
            <a:ext cx="4759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Каталог уязвимостей НКЦКИ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2821255" y="4172202"/>
            <a:ext cx="4759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ГОСТ Р 57580.1-2017 для финансовых организаций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64"/>
          <p:cNvSpPr/>
          <p:nvPr/>
        </p:nvSpPr>
        <p:spPr>
          <a:xfrm>
            <a:off x="2202252" y="1554160"/>
            <a:ext cx="266533" cy="266533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8" name="Google Shape;518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519" name="Google Shape;519;p64"/>
          <p:cNvSpPr/>
          <p:nvPr/>
        </p:nvSpPr>
        <p:spPr>
          <a:xfrm>
            <a:off x="2554715" y="3302523"/>
            <a:ext cx="266533" cy="266533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20" name="Google Shape;520;p64"/>
          <p:cNvSpPr/>
          <p:nvPr/>
        </p:nvSpPr>
        <p:spPr>
          <a:xfrm>
            <a:off x="2554702" y="2428323"/>
            <a:ext cx="266533" cy="266533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21" name="Google Shape;521;p64"/>
          <p:cNvSpPr/>
          <p:nvPr/>
        </p:nvSpPr>
        <p:spPr>
          <a:xfrm>
            <a:off x="2202252" y="4176635"/>
            <a:ext cx="266533" cy="266533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cxnSp>
        <p:nvCxnSpPr>
          <p:cNvPr id="527" name="Google Shape;527;p65"/>
          <p:cNvCxnSpPr/>
          <p:nvPr/>
        </p:nvCxnSpPr>
        <p:spPr>
          <a:xfrm>
            <a:off x="3952875" y="132668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8" name="Google Shape;528;p65"/>
          <p:cNvSpPr txBox="1"/>
          <p:nvPr/>
        </p:nvSpPr>
        <p:spPr>
          <a:xfrm>
            <a:off x="2859475" y="500025"/>
            <a:ext cx="2982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БДУ от ФСТЭК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4572000" y="1624493"/>
            <a:ext cx="3591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База данных угроз безопасности информации (БДУ) - это официальная государственная база данных, содержащая систематизированную информацию об угрозах безопасности информации.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30" name="Google Shape;5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5" y="1520225"/>
            <a:ext cx="3402574" cy="21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/>
          <p:nvPr/>
        </p:nvSpPr>
        <p:spPr>
          <a:xfrm>
            <a:off x="538850" y="3774400"/>
            <a:ext cx="1908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Сайт от </a:t>
            </a:r>
            <a:r>
              <a:rPr lang="ko" sz="18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/>
              </a:rPr>
              <a:t>SECURITM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32" name="Google Shape;532;p65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cxnSp>
        <p:nvCxnSpPr>
          <p:cNvPr id="538" name="Google Shape;538;p66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9" name="Google Shape;539;p66"/>
          <p:cNvSpPr txBox="1"/>
          <p:nvPr/>
        </p:nvSpPr>
        <p:spPr>
          <a:xfrm>
            <a:off x="894000" y="522725"/>
            <a:ext cx="735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БДУ от ФСТЭК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375" y="1188675"/>
            <a:ext cx="5048880" cy="356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cxnSp>
        <p:nvCxnSpPr>
          <p:cNvPr id="546" name="Google Shape;546;p67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7" name="Google Shape;547;p67"/>
          <p:cNvSpPr txBox="1"/>
          <p:nvPr/>
        </p:nvSpPr>
        <p:spPr>
          <a:xfrm>
            <a:off x="894000" y="522725"/>
            <a:ext cx="735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БДУ от ФСТЭК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548" name="Google Shape;5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450" y="1184950"/>
            <a:ext cx="5302376" cy="35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cxnSp>
        <p:nvCxnSpPr>
          <p:cNvPr id="554" name="Google Shape;554;p68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p68"/>
          <p:cNvSpPr txBox="1"/>
          <p:nvPr/>
        </p:nvSpPr>
        <p:spPr>
          <a:xfrm>
            <a:off x="894000" y="522725"/>
            <a:ext cx="735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БДУ от ФСТЭК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556" name="Google Shape;5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87" y="1787275"/>
            <a:ext cx="8297625" cy="2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cxnSp>
        <p:nvCxnSpPr>
          <p:cNvPr id="562" name="Google Shape;562;p69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3" name="Google Shape;563;p69"/>
          <p:cNvSpPr txBox="1"/>
          <p:nvPr/>
        </p:nvSpPr>
        <p:spPr>
          <a:xfrm>
            <a:off x="894000" y="522725"/>
            <a:ext cx="7356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БДУ от ФСТЭК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564" name="Google Shape;5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70" y="1265225"/>
            <a:ext cx="6564855" cy="34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2911557" y="1822053"/>
            <a:ext cx="37719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  <a:hlinkClick r:id="rId3"/>
              </a:rPr>
              <a:t>Методический документ. Методика оценки угроз безопасности информации от 5 февраля 2021 г.</a:t>
            </a:r>
            <a:endParaRPr sz="20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77" name="Google Shape;17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570" name="Google Shape;570;p70"/>
          <p:cNvSpPr txBox="1"/>
          <p:nvPr/>
        </p:nvSpPr>
        <p:spPr>
          <a:xfrm>
            <a:off x="2749225" y="487875"/>
            <a:ext cx="4095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ГОСТ Р 57580.1-2017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70"/>
          <p:cNvSpPr txBox="1"/>
          <p:nvPr/>
        </p:nvSpPr>
        <p:spPr>
          <a:xfrm>
            <a:off x="1037275" y="1831375"/>
            <a:ext cx="75195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Национальный стандарт российской федерации. Безопасность финансовых (банковских) операций. Защита информации финансовых организаций. Базовый состав организационных и технических мер. Security of financial (banking) operations. Information protection of financial organizations. Basic set of organizational and technical measures.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72" name="Google Shape;572;p70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578" name="Google Shape;578;p71"/>
          <p:cNvSpPr txBox="1"/>
          <p:nvPr/>
        </p:nvSpPr>
        <p:spPr>
          <a:xfrm>
            <a:off x="1474675" y="487875"/>
            <a:ext cx="6552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Базы уязвимостей и угроз от </a:t>
            </a: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НКЦКИ</a:t>
            </a:r>
            <a:endParaRPr sz="2500">
              <a:solidFill>
                <a:srgbClr val="4A4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71"/>
          <p:cNvSpPr txBox="1"/>
          <p:nvPr/>
        </p:nvSpPr>
        <p:spPr>
          <a:xfrm>
            <a:off x="4276050" y="1326675"/>
            <a:ext cx="4287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0" name="Google Shape;58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400" y="1326675"/>
            <a:ext cx="6615201" cy="291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71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/>
          <p:nvPr/>
        </p:nvSpPr>
        <p:spPr>
          <a:xfrm>
            <a:off x="2812275" y="1223975"/>
            <a:ext cx="3487856" cy="3588953"/>
          </a:xfrm>
          <a:custGeom>
            <a:avLst/>
            <a:gdLst/>
            <a:ahLst/>
            <a:cxnLst/>
            <a:rect l="l" t="t" r="r" b="b"/>
            <a:pathLst>
              <a:path w="5054864" h="5054864" extrusionOk="0">
                <a:moveTo>
                  <a:pt x="5033397" y="2527510"/>
                </a:moveTo>
                <a:cubicBezTo>
                  <a:pt x="5033397" y="3911473"/>
                  <a:pt x="3911473" y="5033397"/>
                  <a:pt x="2527510" y="5033397"/>
                </a:cubicBezTo>
                <a:cubicBezTo>
                  <a:pt x="1143547" y="5033397"/>
                  <a:pt x="21623" y="3911473"/>
                  <a:pt x="21623" y="2527510"/>
                </a:cubicBezTo>
                <a:cubicBezTo>
                  <a:pt x="21623" y="1143547"/>
                  <a:pt x="1143547" y="21623"/>
                  <a:pt x="2527510" y="21623"/>
                </a:cubicBezTo>
                <a:cubicBezTo>
                  <a:pt x="3911473" y="21623"/>
                  <a:pt x="5033397" y="1143547"/>
                  <a:pt x="5033397" y="2527510"/>
                </a:cubicBezTo>
                <a:close/>
              </a:path>
            </a:pathLst>
          </a:custGeom>
          <a:noFill/>
          <a:ln w="16550" cap="flat" cmpd="sng">
            <a:solidFill>
              <a:srgbClr val="DBDBD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87" name="Google Shape;587;p72"/>
          <p:cNvSpPr/>
          <p:nvPr/>
        </p:nvSpPr>
        <p:spPr>
          <a:xfrm>
            <a:off x="1715529" y="1491854"/>
            <a:ext cx="5680507" cy="3045349"/>
          </a:xfrm>
          <a:custGeom>
            <a:avLst/>
            <a:gdLst/>
            <a:ahLst/>
            <a:cxnLst/>
            <a:rect l="l" t="t" r="r" b="b"/>
            <a:pathLst>
              <a:path w="7574010" h="4060465" extrusionOk="0">
                <a:moveTo>
                  <a:pt x="4887552" y="2032797"/>
                </a:moveTo>
                <a:cubicBezTo>
                  <a:pt x="4887552" y="2639546"/>
                  <a:pt x="4395656" y="3131277"/>
                  <a:pt x="3789072" y="3131277"/>
                </a:cubicBezTo>
                <a:cubicBezTo>
                  <a:pt x="3182323" y="3131277"/>
                  <a:pt x="2690592" y="2639380"/>
                  <a:pt x="2690592" y="2032797"/>
                </a:cubicBezTo>
                <a:cubicBezTo>
                  <a:pt x="2690592" y="1426047"/>
                  <a:pt x="3182323" y="934316"/>
                  <a:pt x="3789072" y="934316"/>
                </a:cubicBezTo>
                <a:cubicBezTo>
                  <a:pt x="4395656" y="934316"/>
                  <a:pt x="4887552" y="1426213"/>
                  <a:pt x="4887552" y="2032797"/>
                </a:cubicBezTo>
                <a:close/>
                <a:moveTo>
                  <a:pt x="7422111" y="3910389"/>
                </a:moveTo>
                <a:cubicBezTo>
                  <a:pt x="7332946" y="3999553"/>
                  <a:pt x="7216270" y="4044136"/>
                  <a:pt x="7099428" y="4044136"/>
                </a:cubicBezTo>
                <a:lnTo>
                  <a:pt x="5343982" y="4044136"/>
                </a:lnTo>
                <a:lnTo>
                  <a:pt x="5343982" y="4044136"/>
                </a:lnTo>
                <a:cubicBezTo>
                  <a:pt x="5227139" y="4044136"/>
                  <a:pt x="5110298" y="3999553"/>
                  <a:pt x="5021299" y="3910389"/>
                </a:cubicBezTo>
                <a:cubicBezTo>
                  <a:pt x="4862360" y="3751450"/>
                  <a:pt x="4845290" y="3504674"/>
                  <a:pt x="4969756" y="3326676"/>
                </a:cubicBezTo>
                <a:lnTo>
                  <a:pt x="4948045" y="3191769"/>
                </a:lnTo>
                <a:lnTo>
                  <a:pt x="5082952" y="3213480"/>
                </a:lnTo>
                <a:cubicBezTo>
                  <a:pt x="5161177" y="3158788"/>
                  <a:pt x="5252497" y="3131443"/>
                  <a:pt x="5343982" y="3131443"/>
                </a:cubicBezTo>
                <a:lnTo>
                  <a:pt x="5343982" y="3131277"/>
                </a:lnTo>
                <a:lnTo>
                  <a:pt x="7099594" y="3131277"/>
                </a:lnTo>
                <a:cubicBezTo>
                  <a:pt x="7216436" y="3131277"/>
                  <a:pt x="7333112" y="3175859"/>
                  <a:pt x="7422277" y="3265024"/>
                </a:cubicBezTo>
                <a:cubicBezTo>
                  <a:pt x="7600440" y="3443187"/>
                  <a:pt x="7600440" y="3732226"/>
                  <a:pt x="7422111" y="3910389"/>
                </a:cubicBezTo>
                <a:close/>
                <a:moveTo>
                  <a:pt x="7100091" y="2489226"/>
                </a:moveTo>
                <a:lnTo>
                  <a:pt x="5719699" y="2489226"/>
                </a:lnTo>
                <a:cubicBezTo>
                  <a:pt x="5494964" y="2489226"/>
                  <a:pt x="5308349" y="2326807"/>
                  <a:pt x="5270396" y="2112846"/>
                </a:cubicBezTo>
                <a:lnTo>
                  <a:pt x="5159521" y="2032797"/>
                </a:lnTo>
                <a:lnTo>
                  <a:pt x="5270396" y="1952747"/>
                </a:lnTo>
                <a:cubicBezTo>
                  <a:pt x="5308183" y="1738951"/>
                  <a:pt x="5494964" y="1576367"/>
                  <a:pt x="5719699" y="1576367"/>
                </a:cubicBezTo>
                <a:lnTo>
                  <a:pt x="7100091" y="1576367"/>
                </a:lnTo>
                <a:cubicBezTo>
                  <a:pt x="7352171" y="1576367"/>
                  <a:pt x="7556521" y="1780716"/>
                  <a:pt x="7556521" y="2032797"/>
                </a:cubicBezTo>
                <a:cubicBezTo>
                  <a:pt x="7556521" y="2284877"/>
                  <a:pt x="7352171" y="2489226"/>
                  <a:pt x="7100091" y="2489226"/>
                </a:cubicBezTo>
                <a:close/>
                <a:moveTo>
                  <a:pt x="7422111" y="155370"/>
                </a:moveTo>
                <a:cubicBezTo>
                  <a:pt x="7332946" y="66206"/>
                  <a:pt x="7216270" y="21623"/>
                  <a:pt x="7099428" y="21623"/>
                </a:cubicBezTo>
                <a:lnTo>
                  <a:pt x="5343982" y="21623"/>
                </a:lnTo>
                <a:lnTo>
                  <a:pt x="5343982" y="21623"/>
                </a:lnTo>
                <a:cubicBezTo>
                  <a:pt x="5227139" y="21623"/>
                  <a:pt x="5110298" y="66206"/>
                  <a:pt x="5021299" y="155370"/>
                </a:cubicBezTo>
                <a:cubicBezTo>
                  <a:pt x="4862360" y="314308"/>
                  <a:pt x="4845290" y="561085"/>
                  <a:pt x="4969756" y="739083"/>
                </a:cubicBezTo>
                <a:lnTo>
                  <a:pt x="4948045" y="873989"/>
                </a:lnTo>
                <a:lnTo>
                  <a:pt x="5082952" y="852278"/>
                </a:lnTo>
                <a:cubicBezTo>
                  <a:pt x="5161177" y="906970"/>
                  <a:pt x="5252497" y="934316"/>
                  <a:pt x="5343982" y="934316"/>
                </a:cubicBezTo>
                <a:lnTo>
                  <a:pt x="5343982" y="934482"/>
                </a:lnTo>
                <a:lnTo>
                  <a:pt x="7099594" y="934482"/>
                </a:lnTo>
                <a:cubicBezTo>
                  <a:pt x="7216436" y="934482"/>
                  <a:pt x="7333112" y="889900"/>
                  <a:pt x="7422277" y="800735"/>
                </a:cubicBezTo>
                <a:cubicBezTo>
                  <a:pt x="7600440" y="622406"/>
                  <a:pt x="7600440" y="333533"/>
                  <a:pt x="7422111" y="155370"/>
                </a:cubicBezTo>
                <a:close/>
                <a:moveTo>
                  <a:pt x="155370" y="3265024"/>
                </a:moveTo>
                <a:cubicBezTo>
                  <a:pt x="244535" y="3175859"/>
                  <a:pt x="361211" y="3131277"/>
                  <a:pt x="478053" y="3131277"/>
                </a:cubicBezTo>
                <a:lnTo>
                  <a:pt x="2234162" y="3131277"/>
                </a:lnTo>
                <a:lnTo>
                  <a:pt x="2234162" y="3131443"/>
                </a:lnTo>
                <a:cubicBezTo>
                  <a:pt x="2325647" y="3131443"/>
                  <a:pt x="2416966" y="3158788"/>
                  <a:pt x="2495192" y="3213480"/>
                </a:cubicBezTo>
                <a:lnTo>
                  <a:pt x="2630099" y="3191769"/>
                </a:lnTo>
                <a:lnTo>
                  <a:pt x="2608388" y="3326676"/>
                </a:lnTo>
                <a:cubicBezTo>
                  <a:pt x="2732854" y="3504674"/>
                  <a:pt x="2715783" y="3751450"/>
                  <a:pt x="2556845" y="3910389"/>
                </a:cubicBezTo>
                <a:cubicBezTo>
                  <a:pt x="2467681" y="3999553"/>
                  <a:pt x="2350839" y="4044136"/>
                  <a:pt x="2234162" y="4044136"/>
                </a:cubicBezTo>
                <a:lnTo>
                  <a:pt x="2234162" y="4044136"/>
                </a:lnTo>
                <a:lnTo>
                  <a:pt x="478053" y="4044136"/>
                </a:lnTo>
                <a:cubicBezTo>
                  <a:pt x="361211" y="4044136"/>
                  <a:pt x="244535" y="3999553"/>
                  <a:pt x="155370" y="3910389"/>
                </a:cubicBezTo>
                <a:cubicBezTo>
                  <a:pt x="-22959" y="3732226"/>
                  <a:pt x="-22959" y="3443187"/>
                  <a:pt x="155370" y="3265024"/>
                </a:cubicBezTo>
                <a:close/>
                <a:moveTo>
                  <a:pt x="21623" y="2032797"/>
                </a:moveTo>
                <a:cubicBezTo>
                  <a:pt x="21623" y="1780716"/>
                  <a:pt x="225972" y="1576367"/>
                  <a:pt x="478053" y="1576367"/>
                </a:cubicBezTo>
                <a:lnTo>
                  <a:pt x="1858445" y="1576367"/>
                </a:lnTo>
                <a:cubicBezTo>
                  <a:pt x="2083179" y="1576367"/>
                  <a:pt x="2269795" y="1738786"/>
                  <a:pt x="2307748" y="1952747"/>
                </a:cubicBezTo>
                <a:lnTo>
                  <a:pt x="2418624" y="2032797"/>
                </a:lnTo>
                <a:lnTo>
                  <a:pt x="2307748" y="2112846"/>
                </a:lnTo>
                <a:cubicBezTo>
                  <a:pt x="2269961" y="2326642"/>
                  <a:pt x="2083179" y="2489226"/>
                  <a:pt x="1858445" y="2489226"/>
                </a:cubicBezTo>
                <a:lnTo>
                  <a:pt x="478053" y="2489226"/>
                </a:lnTo>
                <a:cubicBezTo>
                  <a:pt x="225972" y="2489226"/>
                  <a:pt x="21623" y="2284877"/>
                  <a:pt x="21623" y="2032797"/>
                </a:cubicBezTo>
                <a:close/>
                <a:moveTo>
                  <a:pt x="155370" y="800735"/>
                </a:moveTo>
                <a:cubicBezTo>
                  <a:pt x="244535" y="889900"/>
                  <a:pt x="361211" y="934482"/>
                  <a:pt x="478053" y="934482"/>
                </a:cubicBezTo>
                <a:lnTo>
                  <a:pt x="2234162" y="934482"/>
                </a:lnTo>
                <a:lnTo>
                  <a:pt x="2234162" y="934316"/>
                </a:lnTo>
                <a:cubicBezTo>
                  <a:pt x="2325647" y="934316"/>
                  <a:pt x="2416966" y="906970"/>
                  <a:pt x="2495192" y="852278"/>
                </a:cubicBezTo>
                <a:lnTo>
                  <a:pt x="2630099" y="873989"/>
                </a:lnTo>
                <a:lnTo>
                  <a:pt x="2608388" y="739083"/>
                </a:lnTo>
                <a:cubicBezTo>
                  <a:pt x="2732854" y="561085"/>
                  <a:pt x="2715783" y="314308"/>
                  <a:pt x="2556845" y="155370"/>
                </a:cubicBezTo>
                <a:cubicBezTo>
                  <a:pt x="2467681" y="66206"/>
                  <a:pt x="2350839" y="21623"/>
                  <a:pt x="2234162" y="21623"/>
                </a:cubicBezTo>
                <a:lnTo>
                  <a:pt x="2234162" y="21623"/>
                </a:lnTo>
                <a:lnTo>
                  <a:pt x="478053" y="21623"/>
                </a:lnTo>
                <a:cubicBezTo>
                  <a:pt x="361211" y="21623"/>
                  <a:pt x="244535" y="66206"/>
                  <a:pt x="155370" y="155370"/>
                </a:cubicBezTo>
                <a:cubicBezTo>
                  <a:pt x="-22959" y="333533"/>
                  <a:pt x="-22959" y="622406"/>
                  <a:pt x="155370" y="800735"/>
                </a:cubicBezTo>
                <a:close/>
              </a:path>
            </a:pathLst>
          </a:cu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88" name="Google Shape;588;p72"/>
          <p:cNvSpPr/>
          <p:nvPr/>
        </p:nvSpPr>
        <p:spPr>
          <a:xfrm>
            <a:off x="5456674" y="3915887"/>
            <a:ext cx="1839639" cy="522060"/>
          </a:xfrm>
          <a:custGeom>
            <a:avLst/>
            <a:gdLst/>
            <a:ahLst/>
            <a:cxnLst/>
            <a:rect l="l" t="t" r="r" b="b"/>
            <a:pathLst>
              <a:path w="2452852" h="696079" extrusionOk="0">
                <a:moveTo>
                  <a:pt x="2354034" y="598463"/>
                </a:moveTo>
                <a:cubicBezTo>
                  <a:pt x="2286912" y="665585"/>
                  <a:pt x="2199073" y="699063"/>
                  <a:pt x="2111235" y="699063"/>
                </a:cubicBezTo>
                <a:lnTo>
                  <a:pt x="355788" y="699063"/>
                </a:lnTo>
                <a:cubicBezTo>
                  <a:pt x="267949" y="699063"/>
                  <a:pt x="180111" y="665585"/>
                  <a:pt x="112989" y="598463"/>
                </a:cubicBezTo>
                <a:cubicBezTo>
                  <a:pt x="-21090" y="464385"/>
                  <a:pt x="-21090" y="247108"/>
                  <a:pt x="112989" y="113030"/>
                </a:cubicBezTo>
                <a:cubicBezTo>
                  <a:pt x="180111" y="45908"/>
                  <a:pt x="267949" y="12430"/>
                  <a:pt x="355788" y="12430"/>
                </a:cubicBezTo>
                <a:lnTo>
                  <a:pt x="2111235" y="12430"/>
                </a:lnTo>
                <a:cubicBezTo>
                  <a:pt x="2199073" y="12430"/>
                  <a:pt x="2286912" y="45908"/>
                  <a:pt x="2354034" y="113030"/>
                </a:cubicBezTo>
                <a:cubicBezTo>
                  <a:pt x="2488112" y="247108"/>
                  <a:pt x="2488112" y="464385"/>
                  <a:pt x="2354034" y="598463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CVE и CWE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89" name="Google Shape;589;p72"/>
          <p:cNvSpPr/>
          <p:nvPr/>
        </p:nvSpPr>
        <p:spPr>
          <a:xfrm>
            <a:off x="5738555" y="2749704"/>
            <a:ext cx="1566179" cy="522060"/>
          </a:xfrm>
          <a:custGeom>
            <a:avLst/>
            <a:gdLst/>
            <a:ahLst/>
            <a:cxnLst/>
            <a:rect l="l" t="t" r="r" b="b"/>
            <a:pathLst>
              <a:path w="2088239" h="696079" extrusionOk="0">
                <a:moveTo>
                  <a:pt x="2079289" y="355663"/>
                </a:moveTo>
                <a:cubicBezTo>
                  <a:pt x="2079289" y="166065"/>
                  <a:pt x="1925655" y="12430"/>
                  <a:pt x="1736056" y="12430"/>
                </a:cubicBezTo>
                <a:lnTo>
                  <a:pt x="355663" y="12430"/>
                </a:lnTo>
                <a:cubicBezTo>
                  <a:pt x="166065" y="12430"/>
                  <a:pt x="12430" y="166065"/>
                  <a:pt x="12430" y="355663"/>
                </a:cubicBezTo>
                <a:cubicBezTo>
                  <a:pt x="12430" y="545262"/>
                  <a:pt x="166065" y="698897"/>
                  <a:pt x="355663" y="698897"/>
                </a:cubicBezTo>
                <a:lnTo>
                  <a:pt x="1736056" y="698897"/>
                </a:lnTo>
                <a:cubicBezTo>
                  <a:pt x="1925655" y="699063"/>
                  <a:pt x="2079289" y="545262"/>
                  <a:pt x="2079289" y="355663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"/>
                <a:ea typeface="Montserrat"/>
                <a:cs typeface="Montserrat"/>
                <a:sym typeface="Montserrat"/>
              </a:rPr>
              <a:t>STIX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0" name="Google Shape;590;p72"/>
          <p:cNvSpPr/>
          <p:nvPr/>
        </p:nvSpPr>
        <p:spPr>
          <a:xfrm>
            <a:off x="5456674" y="1583522"/>
            <a:ext cx="1839639" cy="522060"/>
          </a:xfrm>
          <a:custGeom>
            <a:avLst/>
            <a:gdLst/>
            <a:ahLst/>
            <a:cxnLst/>
            <a:rect l="l" t="t" r="r" b="b"/>
            <a:pathLst>
              <a:path w="2452852" h="696079" extrusionOk="0">
                <a:moveTo>
                  <a:pt x="2354034" y="113030"/>
                </a:moveTo>
                <a:cubicBezTo>
                  <a:pt x="2286912" y="45908"/>
                  <a:pt x="2199073" y="12430"/>
                  <a:pt x="2111235" y="12430"/>
                </a:cubicBezTo>
                <a:lnTo>
                  <a:pt x="355788" y="12430"/>
                </a:lnTo>
                <a:cubicBezTo>
                  <a:pt x="267949" y="12430"/>
                  <a:pt x="180111" y="45908"/>
                  <a:pt x="112989" y="113030"/>
                </a:cubicBezTo>
                <a:cubicBezTo>
                  <a:pt x="-21090" y="247108"/>
                  <a:pt x="-21090" y="464385"/>
                  <a:pt x="112989" y="598463"/>
                </a:cubicBezTo>
                <a:cubicBezTo>
                  <a:pt x="180111" y="665585"/>
                  <a:pt x="267949" y="699063"/>
                  <a:pt x="355788" y="699063"/>
                </a:cubicBezTo>
                <a:lnTo>
                  <a:pt x="2111235" y="699063"/>
                </a:lnTo>
                <a:cubicBezTo>
                  <a:pt x="2199073" y="699063"/>
                  <a:pt x="2286912" y="665585"/>
                  <a:pt x="2354034" y="598463"/>
                </a:cubicBezTo>
                <a:cubicBezTo>
                  <a:pt x="2488112" y="464385"/>
                  <a:pt x="2488112" y="247108"/>
                  <a:pt x="2354034" y="113030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ATT&amp;CK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1" name="Google Shape;591;p72"/>
          <p:cNvSpPr/>
          <p:nvPr/>
        </p:nvSpPr>
        <p:spPr>
          <a:xfrm>
            <a:off x="1807228" y="3915887"/>
            <a:ext cx="1839639" cy="522060"/>
          </a:xfrm>
          <a:custGeom>
            <a:avLst/>
            <a:gdLst/>
            <a:ahLst/>
            <a:cxnLst/>
            <a:rect l="l" t="t" r="r" b="b"/>
            <a:pathLst>
              <a:path w="2452852" h="696079" extrusionOk="0">
                <a:moveTo>
                  <a:pt x="112989" y="598463"/>
                </a:moveTo>
                <a:cubicBezTo>
                  <a:pt x="180111" y="665585"/>
                  <a:pt x="267949" y="699063"/>
                  <a:pt x="355788" y="699063"/>
                </a:cubicBezTo>
                <a:lnTo>
                  <a:pt x="2111898" y="699063"/>
                </a:lnTo>
                <a:cubicBezTo>
                  <a:pt x="2199736" y="699063"/>
                  <a:pt x="2287575" y="665585"/>
                  <a:pt x="2354697" y="598463"/>
                </a:cubicBezTo>
                <a:cubicBezTo>
                  <a:pt x="2488775" y="464385"/>
                  <a:pt x="2488775" y="247108"/>
                  <a:pt x="2354697" y="113030"/>
                </a:cubicBezTo>
                <a:cubicBezTo>
                  <a:pt x="2287575" y="45908"/>
                  <a:pt x="2199736" y="12430"/>
                  <a:pt x="2111898" y="12430"/>
                </a:cubicBezTo>
                <a:lnTo>
                  <a:pt x="355788" y="12430"/>
                </a:lnTo>
                <a:cubicBezTo>
                  <a:pt x="267949" y="12430"/>
                  <a:pt x="180111" y="45908"/>
                  <a:pt x="112989" y="113030"/>
                </a:cubicBezTo>
                <a:cubicBezTo>
                  <a:pt x="-21090" y="247108"/>
                  <a:pt x="-21090" y="464385"/>
                  <a:pt x="112989" y="598463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WASC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2" name="Google Shape;592;p72"/>
          <p:cNvSpPr/>
          <p:nvPr/>
        </p:nvSpPr>
        <p:spPr>
          <a:xfrm>
            <a:off x="1807196" y="2749704"/>
            <a:ext cx="1566179" cy="522060"/>
          </a:xfrm>
          <a:custGeom>
            <a:avLst/>
            <a:gdLst/>
            <a:ahLst/>
            <a:cxnLst/>
            <a:rect l="l" t="t" r="r" b="b"/>
            <a:pathLst>
              <a:path w="2088239" h="696079" extrusionOk="0">
                <a:moveTo>
                  <a:pt x="12430" y="355663"/>
                </a:moveTo>
                <a:cubicBezTo>
                  <a:pt x="12430" y="166065"/>
                  <a:pt x="166065" y="12430"/>
                  <a:pt x="355664" y="12430"/>
                </a:cubicBezTo>
                <a:lnTo>
                  <a:pt x="1736056" y="12430"/>
                </a:lnTo>
                <a:cubicBezTo>
                  <a:pt x="1925655" y="12430"/>
                  <a:pt x="2079290" y="166065"/>
                  <a:pt x="2079290" y="355663"/>
                </a:cubicBezTo>
                <a:cubicBezTo>
                  <a:pt x="2079290" y="545262"/>
                  <a:pt x="1925655" y="698897"/>
                  <a:pt x="1736056" y="698897"/>
                </a:cubicBezTo>
                <a:lnTo>
                  <a:pt x="355829" y="698897"/>
                </a:lnTo>
                <a:cubicBezTo>
                  <a:pt x="166230" y="699063"/>
                  <a:pt x="12430" y="545262"/>
                  <a:pt x="12430" y="355663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OWASP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3" name="Google Shape;593;p72"/>
          <p:cNvSpPr/>
          <p:nvPr/>
        </p:nvSpPr>
        <p:spPr>
          <a:xfrm>
            <a:off x="1807228" y="1583522"/>
            <a:ext cx="1839639" cy="522059"/>
          </a:xfrm>
          <a:custGeom>
            <a:avLst/>
            <a:gdLst/>
            <a:ahLst/>
            <a:cxnLst/>
            <a:rect l="l" t="t" r="r" b="b"/>
            <a:pathLst>
              <a:path w="2452852" h="696079" extrusionOk="0">
                <a:moveTo>
                  <a:pt x="112989" y="113030"/>
                </a:moveTo>
                <a:cubicBezTo>
                  <a:pt x="180111" y="45908"/>
                  <a:pt x="267949" y="12430"/>
                  <a:pt x="355788" y="12430"/>
                </a:cubicBezTo>
                <a:lnTo>
                  <a:pt x="2111898" y="12430"/>
                </a:lnTo>
                <a:cubicBezTo>
                  <a:pt x="2199736" y="12430"/>
                  <a:pt x="2287575" y="45908"/>
                  <a:pt x="2354697" y="113030"/>
                </a:cubicBezTo>
                <a:cubicBezTo>
                  <a:pt x="2488775" y="247108"/>
                  <a:pt x="2488775" y="464385"/>
                  <a:pt x="2354697" y="598463"/>
                </a:cubicBezTo>
                <a:cubicBezTo>
                  <a:pt x="2287575" y="665585"/>
                  <a:pt x="2199736" y="699063"/>
                  <a:pt x="2111898" y="699063"/>
                </a:cubicBezTo>
                <a:lnTo>
                  <a:pt x="355788" y="699063"/>
                </a:lnTo>
                <a:cubicBezTo>
                  <a:pt x="267949" y="699063"/>
                  <a:pt x="180111" y="665585"/>
                  <a:pt x="112989" y="598463"/>
                </a:cubicBezTo>
                <a:cubicBezTo>
                  <a:pt x="-21090" y="464385"/>
                  <a:pt x="-21090" y="247108"/>
                  <a:pt x="112989" y="113030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13500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CAPEC</a:t>
            </a:r>
            <a:endParaRPr sz="19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4" name="Google Shape;594;p72"/>
          <p:cNvSpPr/>
          <p:nvPr/>
        </p:nvSpPr>
        <p:spPr>
          <a:xfrm>
            <a:off x="3838879" y="2297998"/>
            <a:ext cx="1429449" cy="1429450"/>
          </a:xfrm>
          <a:custGeom>
            <a:avLst/>
            <a:gdLst/>
            <a:ahLst/>
            <a:cxnLst/>
            <a:rect l="l" t="t" r="r" b="b"/>
            <a:pathLst>
              <a:path w="1905932" h="1905932" extrusionOk="0">
                <a:moveTo>
                  <a:pt x="1903446" y="957938"/>
                </a:moveTo>
                <a:cubicBezTo>
                  <a:pt x="1903446" y="1480128"/>
                  <a:pt x="1480128" y="1903447"/>
                  <a:pt x="957938" y="1903447"/>
                </a:cubicBezTo>
                <a:cubicBezTo>
                  <a:pt x="435748" y="1903447"/>
                  <a:pt x="12430" y="1480128"/>
                  <a:pt x="12430" y="957938"/>
                </a:cubicBezTo>
                <a:cubicBezTo>
                  <a:pt x="12430" y="435748"/>
                  <a:pt x="435748" y="12430"/>
                  <a:pt x="957938" y="12430"/>
                </a:cubicBezTo>
                <a:cubicBezTo>
                  <a:pt x="1480128" y="12430"/>
                  <a:pt x="1903446" y="435748"/>
                  <a:pt x="1903446" y="957938"/>
                </a:cubicBezTo>
                <a:close/>
              </a:path>
            </a:pathLst>
          </a:custGeom>
          <a:solidFill>
            <a:srgbClr val="F4EE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Зарубежные базы</a:t>
            </a:r>
            <a:endParaRPr sz="1500">
              <a:solidFill>
                <a:srgbClr val="4A42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5" name="Google Shape;595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596" name="Google Shape;596;p72"/>
          <p:cNvSpPr txBox="1"/>
          <p:nvPr/>
        </p:nvSpPr>
        <p:spPr>
          <a:xfrm>
            <a:off x="1219199" y="424818"/>
            <a:ext cx="6705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Базы угроз, атак и уязвимостей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Мировой опыт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cxnSp>
        <p:nvCxnSpPr>
          <p:cNvPr id="602" name="Google Shape;602;p73"/>
          <p:cNvCxnSpPr/>
          <p:nvPr/>
        </p:nvCxnSpPr>
        <p:spPr>
          <a:xfrm>
            <a:off x="3061625" y="151468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3" name="Google Shape;603;p73"/>
          <p:cNvSpPr txBox="1"/>
          <p:nvPr/>
        </p:nvSpPr>
        <p:spPr>
          <a:xfrm>
            <a:off x="3637800" y="489300"/>
            <a:ext cx="1868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CAPEC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04" name="Google Shape;6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02" y="1514675"/>
            <a:ext cx="5170024" cy="2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3"/>
          <p:cNvSpPr txBox="1"/>
          <p:nvPr/>
        </p:nvSpPr>
        <p:spPr>
          <a:xfrm>
            <a:off x="496150" y="1514675"/>
            <a:ext cx="23541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Американская база шаблонов атак. В ней угрозы (шаблоны атак) описываются с использованием более 30 характеристик.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06" name="Google Shape;606;p73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  <p:cxnSp>
        <p:nvCxnSpPr>
          <p:cNvPr id="612" name="Google Shape;612;p74"/>
          <p:cNvCxnSpPr/>
          <p:nvPr/>
        </p:nvCxnSpPr>
        <p:spPr>
          <a:xfrm>
            <a:off x="3061625" y="151468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3" name="Google Shape;613;p74"/>
          <p:cNvSpPr txBox="1"/>
          <p:nvPr/>
        </p:nvSpPr>
        <p:spPr>
          <a:xfrm>
            <a:off x="3318750" y="521500"/>
            <a:ext cx="2506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Mitre ATT&amp;CK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14" name="Google Shape;6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600" y="1675750"/>
            <a:ext cx="540437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4"/>
          <p:cNvSpPr txBox="1"/>
          <p:nvPr/>
        </p:nvSpPr>
        <p:spPr>
          <a:xfrm>
            <a:off x="533650" y="1675750"/>
            <a:ext cx="23541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Общедоступная база знаний о тактике и методах злоумышленников, основанная на реальных наблюдениях. 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16" name="Google Shape;616;p74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cxnSp>
        <p:nvCxnSpPr>
          <p:cNvPr id="622" name="Google Shape;622;p75"/>
          <p:cNvCxnSpPr/>
          <p:nvPr/>
        </p:nvCxnSpPr>
        <p:spPr>
          <a:xfrm>
            <a:off x="3061625" y="151468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75"/>
          <p:cNvSpPr txBox="1"/>
          <p:nvPr/>
        </p:nvSpPr>
        <p:spPr>
          <a:xfrm>
            <a:off x="3318750" y="521500"/>
            <a:ext cx="2506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OWASP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24" name="Google Shape;6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747" y="1514674"/>
            <a:ext cx="5197452" cy="2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5"/>
          <p:cNvSpPr txBox="1"/>
          <p:nvPr/>
        </p:nvSpPr>
        <p:spPr>
          <a:xfrm>
            <a:off x="467500" y="1256975"/>
            <a:ext cx="2506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Международная открытая инициатива по повышению безопасности приложений. Это международное сообщество специалистов по ИБ, разработчиков и исследователей.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26" name="Google Shape;626;p75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46</a:t>
            </a:fld>
            <a:endParaRPr/>
          </a:p>
        </p:txBody>
      </p:sp>
      <p:cxnSp>
        <p:nvCxnSpPr>
          <p:cNvPr id="632" name="Google Shape;632;p76"/>
          <p:cNvCxnSpPr/>
          <p:nvPr/>
        </p:nvCxnSpPr>
        <p:spPr>
          <a:xfrm>
            <a:off x="3662950" y="1450262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3" name="Google Shape;633;p76"/>
          <p:cNvSpPr txBox="1"/>
          <p:nvPr/>
        </p:nvSpPr>
        <p:spPr>
          <a:xfrm>
            <a:off x="3318750" y="521500"/>
            <a:ext cx="2506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STIX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34" name="Google Shape;63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984" y="1384750"/>
            <a:ext cx="4223889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6"/>
          <p:cNvSpPr txBox="1"/>
          <p:nvPr/>
        </p:nvSpPr>
        <p:spPr>
          <a:xfrm>
            <a:off x="340525" y="1384750"/>
            <a:ext cx="3121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Анализ киберугроз: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Определение шаблонов индикаторов для киберугроз: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Описании угроз с точки зрения мотивов, возможностей, действий для предотвращения угроз и реагирования на них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36" name="Google Shape;636;p76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47</a:t>
            </a:fld>
            <a:endParaRPr/>
          </a:p>
        </p:txBody>
      </p:sp>
      <p:cxnSp>
        <p:nvCxnSpPr>
          <p:cNvPr id="642" name="Google Shape;642;p77"/>
          <p:cNvCxnSpPr/>
          <p:nvPr/>
        </p:nvCxnSpPr>
        <p:spPr>
          <a:xfrm>
            <a:off x="3061625" y="151468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3" name="Google Shape;643;p77"/>
          <p:cNvSpPr txBox="1"/>
          <p:nvPr/>
        </p:nvSpPr>
        <p:spPr>
          <a:xfrm>
            <a:off x="3318750" y="521500"/>
            <a:ext cx="2506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WASC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4" name="Google Shape;64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750" y="1514675"/>
            <a:ext cx="5166926" cy="29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7"/>
          <p:cNvSpPr txBox="1"/>
          <p:nvPr/>
        </p:nvSpPr>
        <p:spPr>
          <a:xfrm>
            <a:off x="372750" y="1288025"/>
            <a:ext cx="25824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Некоммерческая организация, ранее активно занималась разработкой и продвижением стандартов безопасности приложений. В настоящий момент не проявляет активности.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46" name="Google Shape;646;p77"/>
          <p:cNvCxnSpPr/>
          <p:nvPr/>
        </p:nvCxnSpPr>
        <p:spPr>
          <a:xfrm>
            <a:off x="947712" y="111327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48</a:t>
            </a:fld>
            <a:endParaRPr/>
          </a:p>
        </p:txBody>
      </p:sp>
      <p:cxnSp>
        <p:nvCxnSpPr>
          <p:cNvPr id="652" name="Google Shape;652;p78"/>
          <p:cNvCxnSpPr/>
          <p:nvPr/>
        </p:nvCxnSpPr>
        <p:spPr>
          <a:xfrm>
            <a:off x="4563450" y="1611337"/>
            <a:ext cx="17100" cy="266370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3" name="Google Shape;653;p78"/>
          <p:cNvSpPr txBox="1"/>
          <p:nvPr/>
        </p:nvSpPr>
        <p:spPr>
          <a:xfrm>
            <a:off x="1398900" y="542975"/>
            <a:ext cx="6346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CVE</a:t>
            </a:r>
            <a:r>
              <a:rPr lang="ko" sz="2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и                     </a:t>
            </a:r>
            <a:r>
              <a:rPr lang="ko" sz="2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/>
              </a:rPr>
              <a:t>CWE</a:t>
            </a:r>
            <a:endParaRPr sz="2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54" name="Google Shape;654;p78"/>
          <p:cNvSpPr txBox="1"/>
          <p:nvPr/>
        </p:nvSpPr>
        <p:spPr>
          <a:xfrm>
            <a:off x="4748350" y="1384675"/>
            <a:ext cx="35328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Common Weakness Enumeration - общий перечень уязвимостей и недостатков безопасности ПО, представляет собой иерархический словарь, предназначенный для разработчиков и специалистов по обеспечению безопасности ПО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55" name="Google Shape;655;p78"/>
          <p:cNvSpPr txBox="1"/>
          <p:nvPr/>
        </p:nvSpPr>
        <p:spPr>
          <a:xfrm>
            <a:off x="560525" y="1384675"/>
            <a:ext cx="38349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444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Common Vulnerabilities and Exposures - cтандартизированный список известных угроз безопасности в компьютерных системах. Каждая запись в нём представляет собой уникальную уязвимость, которая существует в конкретном программном продукте</a:t>
            </a:r>
            <a:endParaRPr sz="1800">
              <a:solidFill>
                <a:srgbClr val="44444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1219199" y="689196"/>
            <a:ext cx="67056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5 разделов</a:t>
            </a:r>
            <a:endParaRPr sz="3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183" name="Google Shape;183;p35"/>
          <p:cNvCxnSpPr/>
          <p:nvPr/>
        </p:nvCxnSpPr>
        <p:spPr>
          <a:xfrm>
            <a:off x="276225" y="3100686"/>
            <a:ext cx="8591700" cy="0"/>
          </a:xfrm>
          <a:prstGeom prst="straightConnector1">
            <a:avLst/>
          </a:prstGeom>
          <a:noFill/>
          <a:ln w="28575" cap="sq" cmpd="sng">
            <a:solidFill>
              <a:srgbClr val="4A42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5"/>
          <p:cNvSpPr txBox="1"/>
          <p:nvPr/>
        </p:nvSpPr>
        <p:spPr>
          <a:xfrm>
            <a:off x="812845" y="3333098"/>
            <a:ext cx="131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Общие положения</a:t>
            </a:r>
            <a:endParaRPr sz="1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85" name="Google Shape;185;p35"/>
          <p:cNvSpPr/>
          <p:nvPr/>
        </p:nvSpPr>
        <p:spPr>
          <a:xfrm>
            <a:off x="1154675" y="2038408"/>
            <a:ext cx="629757" cy="630395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4EE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</a:t>
            </a:r>
            <a:endParaRPr sz="15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35"/>
          <p:cNvSpPr/>
          <p:nvPr/>
        </p:nvSpPr>
        <p:spPr>
          <a:xfrm rot="8100000">
            <a:off x="1371986" y="3006489"/>
            <a:ext cx="188373" cy="188373"/>
          </a:xfrm>
          <a:prstGeom prst="teardrop">
            <a:avLst>
              <a:gd name="adj" fmla="val 100000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2364995" y="3383248"/>
            <a:ext cx="13134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Порядок оценки угроз безопасности информации</a:t>
            </a:r>
            <a:endParaRPr sz="1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2706821" y="2038408"/>
            <a:ext cx="629757" cy="630395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4EE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</a:t>
            </a:r>
            <a:endParaRPr sz="15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9" name="Google Shape;189;p35"/>
          <p:cNvSpPr/>
          <p:nvPr/>
        </p:nvSpPr>
        <p:spPr>
          <a:xfrm rot="8100000">
            <a:off x="2924024" y="3006489"/>
            <a:ext cx="188373" cy="188373"/>
          </a:xfrm>
          <a:prstGeom prst="teardrop">
            <a:avLst>
              <a:gd name="adj" fmla="val 100000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3827150" y="3383250"/>
            <a:ext cx="14934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Определение негативных последствий от реализации угроз безопасности информации</a:t>
            </a:r>
            <a:endParaRPr sz="1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4258967" y="2038408"/>
            <a:ext cx="629757" cy="630395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4EE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r>
            <a:endParaRPr sz="15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35"/>
          <p:cNvSpPr/>
          <p:nvPr/>
        </p:nvSpPr>
        <p:spPr>
          <a:xfrm rot="8100000">
            <a:off x="4476063" y="3006489"/>
            <a:ext cx="188373" cy="188373"/>
          </a:xfrm>
          <a:prstGeom prst="teardrop">
            <a:avLst>
              <a:gd name="adj" fmla="val 100000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5375625" y="3333100"/>
            <a:ext cx="14934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Определение возможных объектов воздействия угроз безопасности информации</a:t>
            </a:r>
            <a:endParaRPr sz="1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5811113" y="2038408"/>
            <a:ext cx="629757" cy="630395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4EE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r>
            <a:endParaRPr sz="15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5" name="Google Shape;195;p35"/>
          <p:cNvSpPr/>
          <p:nvPr/>
        </p:nvSpPr>
        <p:spPr>
          <a:xfrm rot="8100000">
            <a:off x="6028139" y="3006489"/>
            <a:ext cx="188373" cy="188373"/>
          </a:xfrm>
          <a:prstGeom prst="teardrop">
            <a:avLst>
              <a:gd name="adj" fmla="val 100000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6869025" y="3336513"/>
            <a:ext cx="18171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Оценка возможности реализации угроз безопасности информации и определение их актуальности</a:t>
            </a:r>
            <a:endParaRPr sz="12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7363258" y="2038408"/>
            <a:ext cx="629757" cy="630395"/>
          </a:xfrm>
          <a:prstGeom prst="roundRect">
            <a:avLst>
              <a:gd name="adj" fmla="val 16667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4EE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</a:t>
            </a:r>
            <a:endParaRPr sz="15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8" name="Google Shape;198;p35"/>
          <p:cNvSpPr/>
          <p:nvPr/>
        </p:nvSpPr>
        <p:spPr>
          <a:xfrm rot="8100000">
            <a:off x="7580238" y="3006489"/>
            <a:ext cx="188373" cy="188373"/>
          </a:xfrm>
          <a:prstGeom prst="teardrop">
            <a:avLst>
              <a:gd name="adj" fmla="val 100000"/>
            </a:avLst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4EEE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904874" y="637961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2400"/>
              <a:buFont typeface="Prata"/>
              <a:buAutoNum type="arabicPeriod"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Общие положения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2461950" y="1733925"/>
            <a:ext cx="4220100" cy="2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ИС;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АСУ;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информационно-телекоммуникационные сети;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информационно-телекоммуникационные инфраструктуры центров обработки данных;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облачных инфраструктурах;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</a:pPr>
            <a:r>
              <a:rPr lang="ko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 разработке моделей угроз безопасности информации систем и сетей.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6" name="Google Shape;206;p36"/>
          <p:cNvSpPr/>
          <p:nvPr/>
        </p:nvSpPr>
        <p:spPr>
          <a:xfrm>
            <a:off x="3079950" y="1308875"/>
            <a:ext cx="2984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Где реализуемы угрозы:</a:t>
            </a:r>
            <a:endParaRPr sz="18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207" name="Google Shape;207;p36"/>
          <p:cNvCxnSpPr/>
          <p:nvPr/>
        </p:nvCxnSpPr>
        <p:spPr>
          <a:xfrm>
            <a:off x="947737" y="1183823"/>
            <a:ext cx="7248527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1411693" y="1905762"/>
            <a:ext cx="902700" cy="9027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3336086" y="1918162"/>
            <a:ext cx="902700" cy="9027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4904328" y="1944049"/>
            <a:ext cx="902700" cy="9027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6" name="Google Shape;216;p37"/>
          <p:cNvSpPr/>
          <p:nvPr/>
        </p:nvSpPr>
        <p:spPr>
          <a:xfrm>
            <a:off x="904875" y="2986607"/>
            <a:ext cx="2238300" cy="19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Государственные и муниципальные системы</a:t>
            </a:r>
            <a:endParaRPr sz="18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17" name="Google Shape;217;p37"/>
          <p:cNvGrpSpPr/>
          <p:nvPr/>
        </p:nvGrpSpPr>
        <p:grpSpPr>
          <a:xfrm>
            <a:off x="1712462" y="2156278"/>
            <a:ext cx="301181" cy="401638"/>
            <a:chOff x="3471472" y="902398"/>
            <a:chExt cx="295275" cy="393763"/>
          </a:xfrm>
        </p:grpSpPr>
        <p:sp>
          <p:nvSpPr>
            <p:cNvPr id="218" name="Google Shape;218;p3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sp>
        <p:nvSpPr>
          <p:cNvPr id="220" name="Google Shape;220;p37"/>
          <p:cNvSpPr/>
          <p:nvPr/>
        </p:nvSpPr>
        <p:spPr>
          <a:xfrm>
            <a:off x="3214600" y="2986700"/>
            <a:ext cx="1522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Системы ПДн</a:t>
            </a:r>
            <a:endParaRPr sz="18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4737100" y="3038500"/>
            <a:ext cx="1522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Объекты КИИ</a:t>
            </a:r>
            <a:endParaRPr sz="18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2624550" y="1292950"/>
            <a:ext cx="389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Когда нужна модель угроз?</a:t>
            </a:r>
            <a:endParaRPr sz="21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223" name="Google Shape;223;p37"/>
          <p:cNvCxnSpPr/>
          <p:nvPr/>
        </p:nvCxnSpPr>
        <p:spPr>
          <a:xfrm>
            <a:off x="947737" y="1183823"/>
            <a:ext cx="7248527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grpSp>
        <p:nvGrpSpPr>
          <p:cNvPr id="225" name="Google Shape;225;p37"/>
          <p:cNvGrpSpPr/>
          <p:nvPr/>
        </p:nvGrpSpPr>
        <p:grpSpPr>
          <a:xfrm>
            <a:off x="3636837" y="2168678"/>
            <a:ext cx="301181" cy="401638"/>
            <a:chOff x="3471472" y="902398"/>
            <a:chExt cx="295275" cy="393763"/>
          </a:xfrm>
        </p:grpSpPr>
        <p:sp>
          <p:nvSpPr>
            <p:cNvPr id="226" name="Google Shape;226;p3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sp>
        <p:nvSpPr>
          <p:cNvPr id="228" name="Google Shape;228;p37"/>
          <p:cNvSpPr/>
          <p:nvPr/>
        </p:nvSpPr>
        <p:spPr>
          <a:xfrm>
            <a:off x="6542578" y="1944049"/>
            <a:ext cx="902700" cy="902700"/>
          </a:xfrm>
          <a:prstGeom prst="ellipse">
            <a:avLst/>
          </a:prstGeom>
          <a:solidFill>
            <a:srgbClr val="4A42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EEE5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6066750" y="3038500"/>
            <a:ext cx="2695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Системы оборонно-</a:t>
            </a:r>
            <a:endParaRPr sz="18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промышленного комплекса и опасных производств</a:t>
            </a:r>
            <a:endParaRPr sz="18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30" name="Google Shape;230;p37"/>
          <p:cNvGrpSpPr/>
          <p:nvPr/>
        </p:nvGrpSpPr>
        <p:grpSpPr>
          <a:xfrm>
            <a:off x="6843337" y="2194565"/>
            <a:ext cx="301181" cy="401638"/>
            <a:chOff x="3471472" y="902398"/>
            <a:chExt cx="295275" cy="393763"/>
          </a:xfrm>
        </p:grpSpPr>
        <p:sp>
          <p:nvSpPr>
            <p:cNvPr id="231" name="Google Shape;231;p3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grpSp>
        <p:nvGrpSpPr>
          <p:cNvPr id="233" name="Google Shape;233;p37"/>
          <p:cNvGrpSpPr/>
          <p:nvPr/>
        </p:nvGrpSpPr>
        <p:grpSpPr>
          <a:xfrm>
            <a:off x="5205087" y="2194578"/>
            <a:ext cx="301181" cy="401638"/>
            <a:chOff x="3471472" y="902398"/>
            <a:chExt cx="295275" cy="393763"/>
          </a:xfrm>
        </p:grpSpPr>
        <p:sp>
          <p:nvSpPr>
            <p:cNvPr id="234" name="Google Shape;234;p3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rgbClr val="F4EEE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sp>
        <p:nvSpPr>
          <p:cNvPr id="236" name="Google Shape;236;p37"/>
          <p:cNvSpPr txBox="1"/>
          <p:nvPr/>
        </p:nvSpPr>
        <p:spPr>
          <a:xfrm>
            <a:off x="904874" y="637961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2400"/>
              <a:buFont typeface="Prata"/>
              <a:buAutoNum type="arabicPeriod"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Общие положения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l="5193" t="6319" r="6639" b="5907"/>
          <a:stretch/>
        </p:blipFill>
        <p:spPr>
          <a:xfrm>
            <a:off x="539100" y="2783425"/>
            <a:ext cx="2532863" cy="14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8"/>
          <p:cNvCxnSpPr/>
          <p:nvPr/>
        </p:nvCxnSpPr>
        <p:spPr>
          <a:xfrm>
            <a:off x="947737" y="1183823"/>
            <a:ext cx="72486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38"/>
          <p:cNvSpPr txBox="1"/>
          <p:nvPr/>
        </p:nvSpPr>
        <p:spPr>
          <a:xfrm>
            <a:off x="904874" y="637961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2400"/>
              <a:buFont typeface="Prata"/>
              <a:buAutoNum type="arabicPeriod"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Общие положения</a:t>
            </a:r>
            <a:endParaRPr sz="2400" b="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24950" y="1368025"/>
            <a:ext cx="30534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Не рассматривает угрозы, связанные с криптографией и техническими каналами утечки</a:t>
            </a: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4773300" y="1368025"/>
            <a:ext cx="30534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Старые методики 2007 и 2008 годов в силе, но с учетом новой методики 2021 года</a:t>
            </a:r>
            <a:endParaRPr sz="15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442" y="2736113"/>
            <a:ext cx="3033156" cy="15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640034" y="677031"/>
            <a:ext cx="28242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2. Порядок оценки угроз безопасности информации</a:t>
            </a:r>
            <a:endParaRPr sz="2400">
              <a:solidFill>
                <a:srgbClr val="4A4240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53" name="Google Shape;253;p39"/>
          <p:cNvSpPr/>
          <p:nvPr/>
        </p:nvSpPr>
        <p:spPr>
          <a:xfrm>
            <a:off x="3647075" y="968925"/>
            <a:ext cx="23718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Выявление актуальных угроз для конкретной системы с её уникальной архитектурой.</a:t>
            </a:r>
            <a:endParaRPr sz="1100"/>
          </a:p>
        </p:txBody>
      </p:sp>
      <p:sp>
        <p:nvSpPr>
          <p:cNvPr id="254" name="Google Shape;254;p39"/>
          <p:cNvSpPr/>
          <p:nvPr/>
        </p:nvSpPr>
        <p:spPr>
          <a:xfrm>
            <a:off x="3647064" y="47300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Цель</a:t>
            </a:r>
            <a:endParaRPr sz="1100"/>
          </a:p>
        </p:txBody>
      </p:sp>
      <p:sp>
        <p:nvSpPr>
          <p:cNvPr id="255" name="Google Shape;255;p39"/>
          <p:cNvSpPr/>
          <p:nvPr/>
        </p:nvSpPr>
        <p:spPr>
          <a:xfrm>
            <a:off x="6201725" y="968925"/>
            <a:ext cx="2251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Создать пошаговый план: от анализа бизнес-последствий до оценки способов реализации угроз.</a:t>
            </a:r>
            <a:endParaRPr sz="1100"/>
          </a:p>
        </p:txBody>
      </p:sp>
      <p:sp>
        <p:nvSpPr>
          <p:cNvPr id="256" name="Google Shape;256;p39"/>
          <p:cNvSpPr/>
          <p:nvPr/>
        </p:nvSpPr>
        <p:spPr>
          <a:xfrm>
            <a:off x="6201733" y="472993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Задачи</a:t>
            </a:r>
            <a:endParaRPr sz="1100"/>
          </a:p>
        </p:txBody>
      </p:sp>
      <p:sp>
        <p:nvSpPr>
          <p:cNvPr id="257" name="Google Shape;257;p39"/>
          <p:cNvSpPr/>
          <p:nvPr/>
        </p:nvSpPr>
        <p:spPr>
          <a:xfrm>
            <a:off x="3030425" y="3095175"/>
            <a:ext cx="4370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 Light"/>
              <a:buChar char="●"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База угроз ФСТЭК России;</a:t>
            </a:r>
            <a:endParaRPr sz="1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 Light"/>
              <a:buChar char="●"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Международные справочники атак;</a:t>
            </a:r>
            <a:endParaRPr sz="1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 Light"/>
              <a:buChar char="●"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Техническая документация;</a:t>
            </a:r>
            <a:endParaRPr sz="1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 Light"/>
              <a:buChar char="●"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НПА, в соответствии с которыми создаются и функционируют системы и сети;</a:t>
            </a:r>
            <a:endParaRPr sz="1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4A4240"/>
              </a:buClr>
              <a:buSzPts val="1500"/>
              <a:buFont typeface="Montserrat Light"/>
              <a:buChar char="●"/>
            </a:pPr>
            <a:r>
              <a:rPr lang="ko" sz="1500">
                <a:solidFill>
                  <a:srgbClr val="4A424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Описание бизнес-процессов.</a:t>
            </a:r>
            <a:endParaRPr sz="1500">
              <a:solidFill>
                <a:srgbClr val="4A42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3011825" y="2571750"/>
            <a:ext cx="4284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A4240"/>
                </a:solidFill>
                <a:latin typeface="Prata"/>
                <a:ea typeface="Prata"/>
                <a:cs typeface="Prata"/>
                <a:sym typeface="Prata"/>
              </a:rPr>
              <a:t>Комплект исходных данных</a:t>
            </a:r>
            <a:endParaRPr sz="1100"/>
          </a:p>
        </p:txBody>
      </p:sp>
      <p:cxnSp>
        <p:nvCxnSpPr>
          <p:cNvPr id="259" name="Google Shape;259;p39"/>
          <p:cNvCxnSpPr/>
          <p:nvPr/>
        </p:nvCxnSpPr>
        <p:spPr>
          <a:xfrm>
            <a:off x="640024" y="2299648"/>
            <a:ext cx="2371800" cy="0"/>
          </a:xfrm>
          <a:prstGeom prst="straightConnector1">
            <a:avLst/>
          </a:prstGeom>
          <a:noFill/>
          <a:ln w="9525" cap="flat" cmpd="sng">
            <a:solidFill>
              <a:srgbClr val="4A424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</Words>
  <Application>Microsoft Office PowerPoint</Application>
  <PresentationFormat>Экран (16:9)</PresentationFormat>
  <Paragraphs>240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Montserrat</vt:lpstr>
      <vt:lpstr>Montserrat Medium</vt:lpstr>
      <vt:lpstr>Montserrat Light</vt:lpstr>
      <vt:lpstr>Prata</vt:lpstr>
      <vt:lpstr>Arial</vt:lpstr>
      <vt:lpstr>Simple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Дарья Тюрменко</cp:lastModifiedBy>
  <cp:revision>1</cp:revision>
  <dcterms:modified xsi:type="dcterms:W3CDTF">2026-02-23T12:53:20Z</dcterms:modified>
</cp:coreProperties>
</file>